
<file path=[Content_Types].xml><?xml version="1.0" encoding="utf-8"?>
<Types xmlns="http://schemas.openxmlformats.org/package/2006/content-types">
  <Default ContentType="image/vnd.ms-photo" Extension="wdp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y="6858000" cx="9144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7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9" Type="http://schemas.openxmlformats.org/officeDocument/2006/relationships/slide" Target="slides/slide4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9" Type="http://schemas.openxmlformats.org/officeDocument/2006/relationships/slide" Target="slides/slide26.xml"/><Relationship Id="rId50" Type="http://schemas.openxmlformats.org/officeDocument/2006/relationships/slide" Target="slides/slide47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31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17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95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05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315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05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54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5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9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14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02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7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552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87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17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2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14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CD91FD-C394-4263-AF8D-6D714D862A09}" type="datetimeFigureOut">
              <a:rPr lang="en-IN" smtClean="0"/>
              <a:pPr/>
              <a:t>20-01-2021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14218-F373-40B7-90A8-67B1252CD42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146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heiniu/meta-coronavirus-dataset" TargetMode="External"/><Relationship Id="rId2" Type="http://schemas.openxmlformats.org/officeDocument/2006/relationships/hyperlink" Target="https://github.com/cuilimeng/CoA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eccs18c43/Fake-News-Detection/blob/main/home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eccs18c35/Fake-News-Detector/blob/main/Fake_news_detector.ipynb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2597817"/>
            <a:ext cx="1030224" cy="2737104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Lucida Calligraphy" panose="03010101010101010101" pitchFamily="66" charset="0"/>
              </a:rPr>
              <a:t>FAKE NEWS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Lucida Calligraphy" panose="03010101010101010101" pitchFamily="66" charset="0"/>
              </a:rPr>
              <a:t>DETECTION</a:t>
            </a:r>
          </a:p>
          <a:p>
            <a:pPr algn="ctr"/>
            <a:endParaRPr lang="en-US" sz="2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Lucida Calligraphy" panose="03010101010101010101" pitchFamily="66" charset="0"/>
              <a:cs typeface="Arial" pitchFamily="34" charset="0"/>
            </a:endParaRPr>
          </a:p>
          <a:p>
            <a:pPr algn="ctr"/>
            <a:endParaRPr lang="en-US" sz="2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Lucida Calligraphy" panose="03010101010101010101" pitchFamily="66" charset="0"/>
              <a:cs typeface="Arial" pitchFamily="34" charset="0"/>
            </a:endParaRPr>
          </a:p>
          <a:p>
            <a:pPr algn="ctr"/>
            <a:r>
              <a:rPr 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                                                                KAVYA  M</a:t>
            </a:r>
          </a:p>
          <a:p>
            <a:pPr algn="ctr"/>
            <a:r>
              <a:rPr 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                                                                                MARGRET JAISON </a:t>
            </a:r>
          </a:p>
          <a:p>
            <a:pPr algn="ctr"/>
            <a:r>
              <a:rPr 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                                                                       NIVEA GIGEN</a:t>
            </a:r>
          </a:p>
          <a:p>
            <a:pPr algn="ctr"/>
            <a:r>
              <a:rPr lang="en-US" sz="2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                                                                                       PARVATHY SANTHOSH</a:t>
            </a:r>
            <a:endParaRPr lang="en-IN" sz="20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93" y="33106"/>
            <a:ext cx="1777974" cy="6824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8205" y="1482205"/>
            <a:ext cx="1628800" cy="91227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78" y="-1"/>
            <a:ext cx="2082890" cy="17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6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5EC2-554C-4367-9A80-65B1D392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7598569" cy="1092200"/>
          </a:xfrm>
        </p:spPr>
        <p:txBody>
          <a:bodyPr>
            <a:noAutofit/>
          </a:bodyPr>
          <a:lstStyle/>
          <a:p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Mapping to United Nations Sustainable Development Goals</a:t>
            </a:r>
            <a:endParaRPr lang="en-IN" sz="36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pic>
        <p:nvPicPr>
          <p:cNvPr id="1026" name="Picture 2" descr="Health – United Nations Sustainable Development">
            <a:extLst>
              <a:ext uri="{FF2B5EF4-FFF2-40B4-BE49-F238E27FC236}">
                <a16:creationId xmlns:a16="http://schemas.microsoft.com/office/drawing/2014/main" id="{7D3468CA-9EC4-45B6-92CF-8452F139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1979858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unications materials – United Nations Sustainable Development">
            <a:extLst>
              <a:ext uri="{FF2B5EF4-FFF2-40B4-BE49-F238E27FC236}">
                <a16:creationId xmlns:a16="http://schemas.microsoft.com/office/drawing/2014/main" id="{ED1078C3-DE94-49A6-8BC2-629D2FE77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2312547" cy="19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al 8 | Department of Economic and Social Affairs">
            <a:extLst>
              <a:ext uri="{FF2B5EF4-FFF2-40B4-BE49-F238E27FC236}">
                <a16:creationId xmlns:a16="http://schemas.microsoft.com/office/drawing/2014/main" id="{E30338D1-AA88-41C2-A0F5-69014FD7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267200"/>
            <a:ext cx="2155042" cy="1609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ace, justice and strong institutions – United Nations Sustainable  Development">
            <a:extLst>
              <a:ext uri="{FF2B5EF4-FFF2-40B4-BE49-F238E27FC236}">
                <a16:creationId xmlns:a16="http://schemas.microsoft.com/office/drawing/2014/main" id="{5FB502FA-01DD-4F70-B310-B5F36D51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267200"/>
            <a:ext cx="2042681" cy="1609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88639"/>
            <a:ext cx="4097204" cy="761023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FUNCTIONALITY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1196752"/>
            <a:ext cx="4097204" cy="51845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Main functions of our proposed system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Allows user  to input news    link.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Extract all the corresponding reviews.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Allow user to produce veracity of the input news.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a view button in GUI. if user press it ,it displays whether the news is fake or real.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457200"/>
            <a:ext cx="3810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646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04664"/>
            <a:ext cx="7772400" cy="53865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User  &amp; Developer characteristics:</a:t>
            </a:r>
          </a:p>
          <a:p>
            <a:endParaRPr lang="en-US" sz="2000" dirty="0"/>
          </a:p>
          <a:p>
            <a:pPr lvl="1"/>
            <a:r>
              <a:rPr lang="en-US" sz="2000" dirty="0"/>
              <a:t>Users have access to the system &amp; developers have access to the data.</a:t>
            </a:r>
          </a:p>
          <a:p>
            <a:pPr lvl="1"/>
            <a:r>
              <a:rPr lang="en-US" sz="2000" dirty="0"/>
              <a:t>System has simple GUI so no need of additional user documentation.</a:t>
            </a:r>
          </a:p>
          <a:p>
            <a:pPr lvl="1"/>
            <a:r>
              <a:rPr lang="en-US" sz="2000" dirty="0"/>
              <a:t>User interface has the provision to input a news link from either Facebook or twitter. It allow the user to know whether the news is real or fake.</a:t>
            </a:r>
          </a:p>
          <a:p>
            <a:pPr lvl="1"/>
            <a:r>
              <a:rPr lang="en-US" sz="2000" dirty="0"/>
              <a:t>Developers use the data &amp; perform training &amp; modelling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262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53823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REQUIREMENTS</a:t>
            </a:r>
            <a:endParaRPr lang="en-US" sz="5200" dirty="0"/>
          </a:p>
          <a:p>
            <a:pPr marL="0" indent="0">
              <a:buNone/>
            </a:pP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  <a:p>
            <a:pPr marL="0" indent="0">
              <a:buNone/>
            </a:pPr>
            <a:r>
              <a:rPr lang="en-US" sz="38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HARDWARE  USED</a:t>
            </a:r>
            <a:endParaRPr lang="en-US" sz="3800" dirty="0"/>
          </a:p>
          <a:p>
            <a:pPr lvl="1"/>
            <a:endParaRPr lang="en-US" sz="20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 intel core  i5 or above</a:t>
            </a:r>
          </a:p>
          <a:p>
            <a:pPr lvl="1"/>
            <a:r>
              <a:rPr lang="en-US" sz="2800" dirty="0"/>
              <a:t> RAM:8GB</a:t>
            </a:r>
          </a:p>
          <a:p>
            <a:pPr lvl="1"/>
            <a:r>
              <a:rPr lang="en-US" sz="2800" dirty="0"/>
              <a:t> operation speed:2.0GHZ or above</a:t>
            </a:r>
          </a:p>
          <a:p>
            <a:pPr lvl="1"/>
            <a:r>
              <a:rPr lang="en-US" sz="2800" dirty="0"/>
              <a:t> hard disk: 30GB  or more.</a:t>
            </a:r>
          </a:p>
          <a:p>
            <a:pPr lvl="1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7890" name="AutoShape 2" descr="What is RAM? | Random Access Memory Definition | Av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1" name="Picture 3" descr="C:\Users\ACER\Desktop\hardwa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3015" y="1295400"/>
            <a:ext cx="4208585" cy="4495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072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3600" dirty="0">
                <a:solidFill>
                  <a:schemeClr val="tx1"/>
                </a:solidFill>
              </a:rPr>
            </a:br>
            <a:r>
              <a:rPr lang="en-US" sz="49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REQUIREMENTS</a:t>
            </a:r>
            <a:b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</a:br>
            <a:b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</a:br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SOFTWARE USED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87301"/>
            <a:ext cx="7772400" cy="3649133"/>
          </a:xfrm>
        </p:spPr>
        <p:txBody>
          <a:bodyPr>
            <a:normAutofit lnSpcReduction="10000"/>
          </a:bodyPr>
          <a:lstStyle/>
          <a:p>
            <a:pPr marL="457200" indent="-457200" algn="just"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</a:rPr>
              <a:t>Jupyter Notebook</a:t>
            </a:r>
            <a:r>
              <a:rPr lang="en-US" sz="2400" dirty="0">
                <a:solidFill>
                  <a:schemeClr val="tx1"/>
                </a:solidFill>
              </a:rPr>
              <a:t>: The JupyterNotebook is an open source web application that allows you to create and share documents that contains live code, equations, visualization and narrative text. Uses include: data cleaning, transformation, numerical modeling, statistical modeling, data visualization, machine learning and much more.</a:t>
            </a:r>
          </a:p>
          <a:p>
            <a:pPr marL="457200" indent="-457200" algn="just"/>
            <a:r>
              <a:rPr lang="en-US" sz="2400" b="1" dirty="0"/>
              <a:t>Flask</a:t>
            </a:r>
            <a:r>
              <a:rPr lang="en-US" sz="2400" dirty="0"/>
              <a:t>:  It is a web frame that provides  various  tools, libraries and technology that allows us to build a web application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9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LANGUAGE USED</a:t>
            </a:r>
            <a:br>
              <a:rPr lang="en-US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</a:br>
            <a:endParaRPr lang="en-IN" sz="40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82" y="2060848"/>
            <a:ext cx="8229600" cy="3273228"/>
          </a:xfrm>
        </p:spPr>
        <p:txBody>
          <a:bodyPr/>
          <a:lstStyle/>
          <a:p>
            <a:r>
              <a:rPr lang="en-IN" sz="3200" spc="140" dirty="0">
                <a:latin typeface="Gill Sans MT"/>
                <a:cs typeface="Gill Sans MT"/>
              </a:rPr>
              <a:t>Python</a:t>
            </a:r>
            <a:r>
              <a:rPr lang="en-IN" sz="3200" spc="35" dirty="0">
                <a:latin typeface="Gill Sans MT"/>
                <a:cs typeface="Gill Sans MT"/>
              </a:rPr>
              <a:t> </a:t>
            </a:r>
            <a:r>
              <a:rPr lang="en-IN" sz="3200" spc="150" dirty="0">
                <a:latin typeface="Gill Sans MT"/>
                <a:cs typeface="Gill Sans MT"/>
              </a:rPr>
              <a:t>3.6</a:t>
            </a:r>
          </a:p>
          <a:p>
            <a:endParaRPr lang="en-IN" dirty="0"/>
          </a:p>
        </p:txBody>
      </p:sp>
      <p:pic>
        <p:nvPicPr>
          <p:cNvPr id="1026" name="Picture 2" descr="C:\Users\ACER\Desktop\PYTH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2286000"/>
            <a:ext cx="4724400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394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Gill Sans MT"/>
              </a:rPr>
              <a:t>TECHNIQUE  USED</a:t>
            </a:r>
            <a:br>
              <a:rPr lang="en-US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Gill Sans MT"/>
              </a:rPr>
            </a:br>
            <a:endParaRPr lang="en-IN" sz="40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363272" cy="4081181"/>
          </a:xfrm>
        </p:spPr>
        <p:txBody>
          <a:bodyPr>
            <a:normAutofit/>
          </a:bodyPr>
          <a:lstStyle/>
          <a:p>
            <a:pPr marL="298450" marR="3462020" indent="-285750">
              <a:lnSpc>
                <a:spcPct val="192000"/>
              </a:lnSpc>
            </a:pPr>
            <a:r>
              <a:rPr lang="en-IN" sz="2800" spc="180" dirty="0">
                <a:cs typeface="Gill Sans MT"/>
              </a:rPr>
              <a:t>NLP </a:t>
            </a:r>
          </a:p>
          <a:p>
            <a:pPr marL="12700" marR="3462020" indent="0">
              <a:lnSpc>
                <a:spcPct val="192000"/>
              </a:lnSpc>
              <a:buNone/>
            </a:pPr>
            <a:r>
              <a:rPr lang="en-IN" sz="2800" spc="135" dirty="0">
                <a:cs typeface="Gill Sans MT"/>
              </a:rPr>
              <a:t>Natural Language </a:t>
            </a:r>
            <a:r>
              <a:rPr lang="en-IN" sz="2800" spc="145" dirty="0">
                <a:cs typeface="Gill Sans MT"/>
              </a:rPr>
              <a:t>Processing </a:t>
            </a:r>
            <a:endParaRPr lang="en-IN" sz="2800" spc="-245" dirty="0">
              <a:cs typeface="Gill Sans MT"/>
            </a:endParaRPr>
          </a:p>
          <a:p>
            <a:pPr marL="298450" marR="3462020" indent="-285750">
              <a:lnSpc>
                <a:spcPct val="192000"/>
              </a:lnSpc>
            </a:pPr>
            <a:r>
              <a:rPr lang="en-IN" sz="2800" spc="180" dirty="0">
                <a:cs typeface="Gill Sans MT"/>
              </a:rPr>
              <a:t>Machine</a:t>
            </a:r>
            <a:r>
              <a:rPr lang="en-IN" sz="2800" spc="35" dirty="0">
                <a:cs typeface="Gill Sans MT"/>
              </a:rPr>
              <a:t> </a:t>
            </a:r>
            <a:r>
              <a:rPr lang="en-IN" sz="2800" spc="175" dirty="0">
                <a:cs typeface="Gill Sans MT"/>
              </a:rPr>
              <a:t>Learning</a:t>
            </a:r>
            <a:endParaRPr lang="en-IN" sz="2800" dirty="0">
              <a:cs typeface="Gill Sans MT"/>
            </a:endParaRPr>
          </a:p>
          <a:p>
            <a:pPr>
              <a:lnSpc>
                <a:spcPct val="100000"/>
              </a:lnSpc>
            </a:pPr>
            <a:endParaRPr lang="en-IN" sz="3600" dirty="0">
              <a:latin typeface="Gill Sans MT"/>
              <a:cs typeface="Gill Sans MT"/>
            </a:endParaRPr>
          </a:p>
          <a:p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133600"/>
            <a:ext cx="3638550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308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8064896" cy="1080120"/>
          </a:xfrm>
        </p:spPr>
        <p:txBody>
          <a:bodyPr>
            <a:norm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LIBRARIES USED</a:t>
            </a:r>
            <a:endParaRPr lang="en-IN" sz="44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80" y="2564904"/>
            <a:ext cx="8064896" cy="5674569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IN" sz="2800" spc="125" dirty="0">
                <a:cs typeface="Gill Sans MT"/>
              </a:rPr>
              <a:t>Panda</a:t>
            </a:r>
            <a:r>
              <a:rPr lang="en-IN" sz="2800" spc="125" dirty="0">
                <a:cs typeface="Century"/>
              </a:rPr>
              <a:t>s: </a:t>
            </a:r>
            <a:r>
              <a:rPr lang="en-IN" sz="2800" spc="30" dirty="0">
                <a:cs typeface="Century"/>
              </a:rPr>
              <a:t>For </a:t>
            </a:r>
            <a:r>
              <a:rPr lang="en-IN" sz="2800" spc="45" dirty="0">
                <a:cs typeface="Century"/>
              </a:rPr>
              <a:t>reading </a:t>
            </a:r>
            <a:r>
              <a:rPr lang="en-IN" sz="2800" spc="40" dirty="0">
                <a:cs typeface="Century"/>
              </a:rPr>
              <a:t>csv </a:t>
            </a:r>
            <a:r>
              <a:rPr lang="en-IN" sz="2800" spc="30" dirty="0">
                <a:cs typeface="Century"/>
              </a:rPr>
              <a:t>files</a:t>
            </a:r>
          </a:p>
          <a:p>
            <a:pPr marL="12700">
              <a:lnSpc>
                <a:spcPct val="100000"/>
              </a:lnSpc>
              <a:buNone/>
            </a:pPr>
            <a:r>
              <a:rPr lang="en-IN" sz="2800" spc="30" dirty="0">
                <a:cs typeface="Century"/>
              </a:rPr>
              <a:t>    </a:t>
            </a:r>
            <a:r>
              <a:rPr lang="en-IN" sz="2800" spc="40" dirty="0">
                <a:cs typeface="Century"/>
              </a:rPr>
              <a:t>converting</a:t>
            </a:r>
            <a:r>
              <a:rPr lang="en-IN" sz="2800" spc="20" dirty="0">
                <a:cs typeface="Century"/>
              </a:rPr>
              <a:t> it </a:t>
            </a:r>
            <a:r>
              <a:rPr lang="en-IN" sz="2800" spc="25" dirty="0">
                <a:cs typeface="Century"/>
              </a:rPr>
              <a:t>to </a:t>
            </a:r>
            <a:r>
              <a:rPr lang="en-IN" sz="2800" spc="45" dirty="0">
                <a:cs typeface="Century"/>
              </a:rPr>
              <a:t>data</a:t>
            </a:r>
            <a:r>
              <a:rPr lang="en-IN" sz="2800" spc="-65" dirty="0">
                <a:cs typeface="Century"/>
              </a:rPr>
              <a:t> </a:t>
            </a:r>
            <a:r>
              <a:rPr lang="en-IN" sz="2800" spc="30" dirty="0">
                <a:cs typeface="Century"/>
              </a:rPr>
              <a:t>frame.</a:t>
            </a:r>
          </a:p>
          <a:p>
            <a:pPr marL="12700"/>
            <a:r>
              <a:rPr lang="en-IN" sz="2800" spc="130" dirty="0">
                <a:cs typeface="Gill Sans MT"/>
              </a:rPr>
              <a:t>Numpy</a:t>
            </a:r>
            <a:r>
              <a:rPr lang="en-IN" sz="2800" spc="130" dirty="0">
                <a:cs typeface="Century"/>
              </a:rPr>
              <a:t>: </a:t>
            </a:r>
            <a:r>
              <a:rPr lang="en-IN" sz="2800" spc="30" dirty="0">
                <a:cs typeface="Century"/>
              </a:rPr>
              <a:t>For </a:t>
            </a:r>
            <a:r>
              <a:rPr lang="en-IN" sz="2800" spc="35" dirty="0">
                <a:cs typeface="Century"/>
              </a:rPr>
              <a:t>array</a:t>
            </a:r>
            <a:r>
              <a:rPr lang="en-IN" sz="2800" spc="-120" dirty="0">
                <a:cs typeface="Century"/>
              </a:rPr>
              <a:t> </a:t>
            </a:r>
            <a:r>
              <a:rPr lang="en-IN" sz="2800" spc="35" dirty="0">
                <a:cs typeface="Century"/>
              </a:rPr>
              <a:t>computation.</a:t>
            </a:r>
          </a:p>
          <a:p>
            <a:pPr marL="12700"/>
            <a:r>
              <a:rPr lang="en-IN" sz="2800" spc="140" dirty="0">
                <a:cs typeface="Gill Sans MT"/>
              </a:rPr>
              <a:t>Sklearn</a:t>
            </a:r>
            <a:r>
              <a:rPr lang="en-IN" sz="2800" spc="140" dirty="0">
                <a:cs typeface="Century"/>
              </a:rPr>
              <a:t>: </a:t>
            </a:r>
            <a:r>
              <a:rPr lang="en-IN" sz="2800" spc="35" dirty="0">
                <a:cs typeface="Century"/>
              </a:rPr>
              <a:t>scikit </a:t>
            </a:r>
            <a:r>
              <a:rPr lang="en-IN" sz="2800" spc="45" dirty="0">
                <a:cs typeface="Century"/>
              </a:rPr>
              <a:t>learn </a:t>
            </a:r>
            <a:r>
              <a:rPr lang="en-IN" sz="2800" spc="25" dirty="0">
                <a:cs typeface="Century"/>
              </a:rPr>
              <a:t>for </a:t>
            </a:r>
            <a:r>
              <a:rPr lang="en-IN" sz="2800" spc="55" dirty="0">
                <a:cs typeface="Century"/>
              </a:rPr>
              <a:t>shuffling </a:t>
            </a:r>
          </a:p>
          <a:p>
            <a:pPr marL="12700">
              <a:buNone/>
            </a:pPr>
            <a:r>
              <a:rPr lang="en-IN" sz="2800" spc="55" dirty="0">
                <a:cs typeface="Century"/>
              </a:rPr>
              <a:t>   </a:t>
            </a:r>
            <a:r>
              <a:rPr lang="en-IN" sz="2800" spc="45" dirty="0">
                <a:cs typeface="Century"/>
              </a:rPr>
              <a:t>data performing </a:t>
            </a:r>
            <a:r>
              <a:rPr lang="en-IN" sz="2800" spc="30" dirty="0">
                <a:cs typeface="Century"/>
              </a:rPr>
              <a:t>cross validation,</a:t>
            </a:r>
          </a:p>
          <a:p>
            <a:pPr marL="12700">
              <a:buNone/>
            </a:pPr>
            <a:r>
              <a:rPr lang="en-IN" sz="2800" spc="30" dirty="0">
                <a:cs typeface="Century"/>
              </a:rPr>
              <a:t>    </a:t>
            </a:r>
            <a:r>
              <a:rPr lang="en-IN" sz="2800" spc="45" dirty="0">
                <a:cs typeface="Century"/>
              </a:rPr>
              <a:t>performance</a:t>
            </a:r>
            <a:r>
              <a:rPr lang="en-IN" sz="2800" spc="15" dirty="0">
                <a:cs typeface="Century"/>
              </a:rPr>
              <a:t> </a:t>
            </a:r>
            <a:r>
              <a:rPr lang="en-IN" sz="2800" spc="35" dirty="0">
                <a:cs typeface="Century"/>
              </a:rPr>
              <a:t>metrics</a:t>
            </a:r>
          </a:p>
          <a:p>
            <a:pPr marL="12700"/>
            <a:r>
              <a:rPr lang="en-IN" sz="2800" spc="125" dirty="0">
                <a:cs typeface="Gill Sans MT"/>
              </a:rPr>
              <a:t>Matplotlibs</a:t>
            </a:r>
            <a:r>
              <a:rPr lang="en-IN" sz="2800" spc="125" dirty="0">
                <a:cs typeface="Century"/>
              </a:rPr>
              <a:t>: </a:t>
            </a:r>
            <a:r>
              <a:rPr lang="en-IN" sz="2800" spc="30" dirty="0">
                <a:cs typeface="Century"/>
              </a:rPr>
              <a:t>For </a:t>
            </a:r>
            <a:r>
              <a:rPr lang="en-IN" sz="2800" spc="40" dirty="0">
                <a:cs typeface="Century"/>
              </a:rPr>
              <a:t>plotting</a:t>
            </a:r>
            <a:r>
              <a:rPr lang="en-IN" sz="2800" spc="-125" dirty="0">
                <a:cs typeface="Century"/>
              </a:rPr>
              <a:t> </a:t>
            </a:r>
            <a:r>
              <a:rPr lang="en-IN" sz="2800" spc="35" dirty="0">
                <a:cs typeface="Century"/>
              </a:rPr>
              <a:t>graphs.</a:t>
            </a:r>
          </a:p>
          <a:p>
            <a:pPr marL="12700"/>
            <a:endParaRPr lang="en-IN" sz="2800" spc="25" dirty="0">
              <a:solidFill>
                <a:srgbClr val="171615"/>
              </a:solidFill>
              <a:latin typeface="Century"/>
              <a:cs typeface="Century"/>
            </a:endParaRPr>
          </a:p>
          <a:p>
            <a:pPr marL="12700"/>
            <a:endParaRPr lang="en-IN" sz="2800" dirty="0">
              <a:latin typeface="Century"/>
              <a:cs typeface="Century"/>
            </a:endParaRPr>
          </a:p>
          <a:p>
            <a:pPr marL="12700"/>
            <a:endParaRPr lang="en-IN" sz="2800" spc="35" dirty="0">
              <a:solidFill>
                <a:srgbClr val="171615"/>
              </a:solidFill>
              <a:latin typeface="Century"/>
              <a:cs typeface="Century"/>
            </a:endParaRPr>
          </a:p>
          <a:p>
            <a:pPr marL="12700"/>
            <a:endParaRPr lang="en-IN" sz="2800" dirty="0">
              <a:latin typeface="Century"/>
              <a:cs typeface="Century"/>
            </a:endParaRPr>
          </a:p>
          <a:p>
            <a:pPr marL="12700"/>
            <a:endParaRPr lang="en-IN" sz="2800" dirty="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</a:pPr>
            <a:endParaRPr lang="en-IN" spc="30" dirty="0">
              <a:solidFill>
                <a:srgbClr val="171615"/>
              </a:solidFill>
              <a:latin typeface="Century"/>
              <a:cs typeface="Century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IN" sz="3600" dirty="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</a:pPr>
            <a:endParaRPr lang="en-IN" spc="30" dirty="0">
              <a:solidFill>
                <a:srgbClr val="171615"/>
              </a:solidFill>
              <a:latin typeface="Century"/>
              <a:cs typeface="Century"/>
            </a:endParaRPr>
          </a:p>
        </p:txBody>
      </p:sp>
      <p:pic>
        <p:nvPicPr>
          <p:cNvPr id="4100" name="Picture 4" descr="C:\Users\ACER\Desktop\pand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05600" y="1905000"/>
            <a:ext cx="2085975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1" name="Picture 5" descr="C:\Users\ACER\Desktop\num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4275" y="3200400"/>
            <a:ext cx="1609725" cy="160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2" name="Picture 6" descr="C:\Users\ACER\Desktop\sklear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4724400"/>
            <a:ext cx="2076450" cy="1119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4" name="Picture 8" descr="C:\Users\ACER\Desktop\mat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3200400"/>
            <a:ext cx="1371600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899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772400" cy="4464496"/>
          </a:xfrm>
        </p:spPr>
        <p:txBody>
          <a:bodyPr>
            <a:normAutofit/>
          </a:bodyPr>
          <a:lstStyle/>
          <a:p>
            <a:pPr marL="12700"/>
            <a:r>
              <a:rPr lang="en-IN" sz="2400" spc="135" dirty="0" err="1">
                <a:cs typeface="Gill Sans MT"/>
              </a:rPr>
              <a:t>nltk</a:t>
            </a:r>
            <a:r>
              <a:rPr lang="en-IN" sz="2400" spc="135" dirty="0">
                <a:cs typeface="Gill Sans MT"/>
              </a:rPr>
              <a:t> (Natural</a:t>
            </a:r>
            <a:r>
              <a:rPr lang="en-IN" sz="2400" spc="-25" dirty="0">
                <a:cs typeface="Gill Sans MT"/>
              </a:rPr>
              <a:t> </a:t>
            </a:r>
            <a:r>
              <a:rPr lang="en-IN" sz="2400" spc="204" dirty="0">
                <a:cs typeface="Gill Sans MT"/>
              </a:rPr>
              <a:t>Language</a:t>
            </a:r>
            <a:r>
              <a:rPr lang="en-IN" sz="2400" spc="55" dirty="0">
                <a:cs typeface="Gill Sans MT"/>
              </a:rPr>
              <a:t> </a:t>
            </a:r>
            <a:r>
              <a:rPr lang="en-IN" sz="2400" spc="60" dirty="0">
                <a:cs typeface="Gill Sans MT"/>
              </a:rPr>
              <a:t>Toolkit)</a:t>
            </a:r>
            <a:r>
              <a:rPr lang="en-IN" sz="2400" spc="60" dirty="0">
                <a:cs typeface="Century"/>
              </a:rPr>
              <a:t>:	</a:t>
            </a:r>
            <a:r>
              <a:rPr lang="en-IN" sz="2400" spc="35" dirty="0">
                <a:cs typeface="Century"/>
              </a:rPr>
              <a:t>Suite </a:t>
            </a:r>
            <a:r>
              <a:rPr lang="en-IN" sz="2400" spc="100" dirty="0">
                <a:cs typeface="Century"/>
              </a:rPr>
              <a:t>of </a:t>
            </a:r>
            <a:r>
              <a:rPr lang="en-IN" sz="2400" spc="35" dirty="0">
                <a:cs typeface="Century"/>
              </a:rPr>
              <a:t>libraries </a:t>
            </a:r>
            <a:r>
              <a:rPr lang="en-IN" sz="2400" spc="45" dirty="0">
                <a:cs typeface="Century"/>
              </a:rPr>
              <a:t>and programs </a:t>
            </a:r>
            <a:r>
              <a:rPr lang="en-IN" sz="2400" spc="25" dirty="0">
                <a:cs typeface="Century"/>
              </a:rPr>
              <a:t>for </a:t>
            </a:r>
            <a:r>
              <a:rPr lang="en-IN" sz="2400" spc="45" dirty="0">
                <a:cs typeface="Century"/>
              </a:rPr>
              <a:t>symbolic</a:t>
            </a:r>
            <a:r>
              <a:rPr lang="en-IN" sz="2400" spc="-75" dirty="0">
                <a:cs typeface="Century"/>
              </a:rPr>
              <a:t> </a:t>
            </a:r>
            <a:r>
              <a:rPr lang="en-IN" sz="2400" spc="45" dirty="0">
                <a:cs typeface="Century"/>
              </a:rPr>
              <a:t>and  </a:t>
            </a:r>
            <a:r>
              <a:rPr lang="en-IN" sz="2400" spc="35" dirty="0">
                <a:cs typeface="Century"/>
              </a:rPr>
              <a:t>statistical </a:t>
            </a:r>
            <a:r>
              <a:rPr lang="en-IN" sz="2400" spc="40" dirty="0">
                <a:cs typeface="Century"/>
              </a:rPr>
              <a:t>natural language </a:t>
            </a:r>
            <a:r>
              <a:rPr lang="en-IN" sz="2400" spc="45" dirty="0">
                <a:cs typeface="Century"/>
              </a:rPr>
              <a:t>processing </a:t>
            </a:r>
            <a:r>
              <a:rPr lang="en-IN" sz="2400" spc="30" dirty="0">
                <a:cs typeface="Century"/>
              </a:rPr>
              <a:t>in</a:t>
            </a:r>
            <a:r>
              <a:rPr lang="en-IN" sz="2400" spc="55" dirty="0">
                <a:cs typeface="Century"/>
              </a:rPr>
              <a:t> </a:t>
            </a:r>
            <a:r>
              <a:rPr lang="en-IN" sz="2400" spc="25" dirty="0">
                <a:cs typeface="Century"/>
              </a:rPr>
              <a:t>python</a:t>
            </a:r>
          </a:p>
          <a:p>
            <a:pPr marL="12700"/>
            <a:r>
              <a:rPr lang="en-US" sz="2400" spc="25" dirty="0"/>
              <a:t>Pickle : This module saves a program’s  state data to disk so that it can carry on from where it left off when restarted, thus saving time</a:t>
            </a:r>
          </a:p>
          <a:p>
            <a:pPr marL="12700"/>
            <a:r>
              <a:rPr lang="en-US" sz="2400" dirty="0"/>
              <a:t>Scrapy : It is a free and open source web-crawling framework written in python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83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8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Century"/>
              </a:rPr>
              <a:t>DATASET USED</a:t>
            </a:r>
            <a:br>
              <a:rPr lang="en-IN" sz="48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Century"/>
              </a:rPr>
            </a:br>
            <a:endParaRPr lang="en-IN" sz="48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772400" cy="364913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50"/>
              </a:spcBef>
              <a:buNone/>
            </a:pPr>
            <a:endParaRPr lang="en-IN" sz="2400" dirty="0">
              <a:latin typeface="Century"/>
              <a:cs typeface="Century"/>
            </a:endParaRPr>
          </a:p>
          <a:p>
            <a:pPr marL="12700">
              <a:lnSpc>
                <a:spcPct val="100000"/>
              </a:lnSpc>
            </a:pPr>
            <a:r>
              <a:rPr lang="en-IN" sz="2400" spc="80" dirty="0">
                <a:cs typeface="Century"/>
              </a:rPr>
              <a:t>A </a:t>
            </a:r>
            <a:r>
              <a:rPr lang="en-IN" sz="2400" spc="45" dirty="0">
                <a:cs typeface="Century"/>
              </a:rPr>
              <a:t>data </a:t>
            </a:r>
            <a:r>
              <a:rPr lang="en-IN" sz="2400" spc="30" dirty="0">
                <a:cs typeface="Century"/>
              </a:rPr>
              <a:t>set </a:t>
            </a:r>
            <a:r>
              <a:rPr lang="en-IN" sz="2400" spc="10" dirty="0">
                <a:cs typeface="Century"/>
              </a:rPr>
              <a:t>is </a:t>
            </a:r>
            <a:r>
              <a:rPr lang="en-IN" sz="2400" spc="35" dirty="0">
                <a:cs typeface="Century"/>
              </a:rPr>
              <a:t>a collection </a:t>
            </a:r>
            <a:r>
              <a:rPr lang="en-IN" sz="2400" spc="100" dirty="0">
                <a:cs typeface="Century"/>
              </a:rPr>
              <a:t>of </a:t>
            </a:r>
            <a:r>
              <a:rPr lang="en-IN" sz="2400" spc="45" dirty="0">
                <a:cs typeface="Century"/>
              </a:rPr>
              <a:t>numbers </a:t>
            </a:r>
            <a:r>
              <a:rPr lang="en-IN" sz="2400" spc="40" dirty="0">
                <a:cs typeface="Century"/>
              </a:rPr>
              <a:t>or </a:t>
            </a:r>
            <a:r>
              <a:rPr lang="en-IN" sz="2400" spc="35" dirty="0">
                <a:cs typeface="Century"/>
              </a:rPr>
              <a:t>values </a:t>
            </a:r>
            <a:r>
              <a:rPr lang="en-IN" sz="2400" spc="40" dirty="0">
                <a:cs typeface="Century"/>
              </a:rPr>
              <a:t>that </a:t>
            </a:r>
            <a:r>
              <a:rPr lang="en-IN" sz="2400" spc="35" dirty="0">
                <a:cs typeface="Century"/>
              </a:rPr>
              <a:t>relate </a:t>
            </a:r>
            <a:r>
              <a:rPr lang="en-IN" sz="2400" spc="25" dirty="0">
                <a:cs typeface="Century"/>
              </a:rPr>
              <a:t>to </a:t>
            </a:r>
            <a:r>
              <a:rPr lang="en-IN" sz="2400" spc="35" dirty="0">
                <a:cs typeface="Century"/>
              </a:rPr>
              <a:t>a   </a:t>
            </a:r>
            <a:r>
              <a:rPr lang="en-IN" sz="2400" spc="40" dirty="0">
                <a:cs typeface="Century"/>
              </a:rPr>
              <a:t>particular</a:t>
            </a:r>
            <a:r>
              <a:rPr lang="en-IN" sz="2400" spc="15" dirty="0">
                <a:cs typeface="Century"/>
              </a:rPr>
              <a:t> </a:t>
            </a:r>
            <a:r>
              <a:rPr lang="en-IN" sz="2400" spc="30" dirty="0">
                <a:cs typeface="Century"/>
              </a:rPr>
              <a:t>subject.</a:t>
            </a:r>
            <a:endParaRPr lang="en-IN" sz="2400" dirty="0">
              <a:cs typeface="Century"/>
            </a:endParaRPr>
          </a:p>
          <a:p>
            <a:pPr marL="12700" marR="358775">
              <a:lnSpc>
                <a:spcPct val="113399"/>
              </a:lnSpc>
            </a:pPr>
            <a:r>
              <a:rPr lang="en-IN" sz="2400" spc="35" dirty="0">
                <a:cs typeface="Century"/>
              </a:rPr>
              <a:t>In </a:t>
            </a:r>
            <a:r>
              <a:rPr lang="en-IN" sz="2400" spc="30" dirty="0">
                <a:cs typeface="Century"/>
              </a:rPr>
              <a:t>the </a:t>
            </a:r>
            <a:r>
              <a:rPr lang="en-IN" sz="2400" spc="35" dirty="0">
                <a:cs typeface="Century"/>
              </a:rPr>
              <a:t>project </a:t>
            </a:r>
            <a:r>
              <a:rPr lang="en-IN" sz="2400" spc="20" dirty="0">
                <a:cs typeface="Century"/>
              </a:rPr>
              <a:t>we </a:t>
            </a:r>
            <a:r>
              <a:rPr lang="en-IN" sz="2400" spc="30" dirty="0">
                <a:cs typeface="Century"/>
              </a:rPr>
              <a:t>will </a:t>
            </a:r>
            <a:r>
              <a:rPr lang="en-IN" sz="2400" spc="35" dirty="0">
                <a:cs typeface="Century"/>
              </a:rPr>
              <a:t>use </a:t>
            </a:r>
            <a:r>
              <a:rPr lang="en-IN" sz="2400" spc="30" dirty="0">
                <a:cs typeface="Century"/>
              </a:rPr>
              <a:t>the </a:t>
            </a:r>
            <a:r>
              <a:rPr lang="en-IN" sz="2400" spc="40" dirty="0">
                <a:cs typeface="Century"/>
              </a:rPr>
              <a:t>required attributes </a:t>
            </a:r>
            <a:r>
              <a:rPr lang="en-IN" sz="2400" spc="100" dirty="0">
                <a:cs typeface="Century"/>
              </a:rPr>
              <a:t>of </a:t>
            </a:r>
            <a:r>
              <a:rPr lang="en-IN" sz="2400" spc="35" dirty="0">
                <a:cs typeface="Century"/>
              </a:rPr>
              <a:t>Kaggle datasets </a:t>
            </a:r>
            <a:r>
              <a:rPr lang="en-IN" sz="2400" spc="25" dirty="0">
                <a:cs typeface="Century"/>
              </a:rPr>
              <a:t>to </a:t>
            </a:r>
            <a:r>
              <a:rPr lang="en-IN" sz="2400" spc="35" dirty="0">
                <a:cs typeface="Century"/>
              </a:rPr>
              <a:t>train </a:t>
            </a:r>
            <a:r>
              <a:rPr lang="en-IN" sz="2400" spc="45" dirty="0">
                <a:cs typeface="Century"/>
              </a:rPr>
              <a:t>our </a:t>
            </a:r>
            <a:r>
              <a:rPr lang="en-IN" sz="2400" spc="30" dirty="0">
                <a:cs typeface="Century"/>
              </a:rPr>
              <a:t>model.  </a:t>
            </a:r>
            <a:r>
              <a:rPr lang="en-IN" sz="2400" spc="40" dirty="0">
                <a:cs typeface="Century"/>
              </a:rPr>
              <a:t>The dataset </a:t>
            </a:r>
            <a:r>
              <a:rPr lang="en-IN" sz="2400" spc="45" dirty="0">
                <a:cs typeface="Century"/>
              </a:rPr>
              <a:t>used </a:t>
            </a:r>
            <a:r>
              <a:rPr lang="en-IN" sz="2400" spc="30" dirty="0">
                <a:cs typeface="Century"/>
              </a:rPr>
              <a:t>in </a:t>
            </a:r>
            <a:r>
              <a:rPr lang="en-IN" sz="2400" spc="35" dirty="0">
                <a:cs typeface="Century"/>
              </a:rPr>
              <a:t>project</a:t>
            </a:r>
            <a:r>
              <a:rPr lang="en-IN" sz="2400" spc="75" dirty="0">
                <a:cs typeface="Century"/>
              </a:rPr>
              <a:t> </a:t>
            </a:r>
            <a:r>
              <a:rPr lang="en-IN" sz="2400" spc="20" dirty="0">
                <a:cs typeface="Century"/>
              </a:rPr>
              <a:t>are:</a:t>
            </a:r>
          </a:p>
          <a:p>
            <a:pPr marR="358775">
              <a:lnSpc>
                <a:spcPct val="113399"/>
              </a:lnSpc>
            </a:pPr>
            <a:r>
              <a:rPr lang="en-IN" sz="2400" spc="20" dirty="0">
                <a:cs typeface="Centur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https://github.com/cuilimeng/CoAID</a:t>
            </a:r>
            <a:endParaRPr lang="en-IN" sz="2400" spc="20" dirty="0">
              <a:cs typeface="Century"/>
            </a:endParaRPr>
          </a:p>
          <a:p>
            <a:pPr marR="358775">
              <a:lnSpc>
                <a:spcPct val="113399"/>
              </a:lnSpc>
            </a:pPr>
            <a:r>
              <a:rPr lang="en-IN" sz="2400" spc="20" dirty="0">
                <a:cs typeface="Century"/>
                <a:hlinkClick r:id="rId3"/>
              </a:rPr>
              <a:t>https://github.com/bigheiniu/meta-coronavirus-dataset</a:t>
            </a:r>
            <a:endParaRPr lang="en-IN" sz="2400" spc="20" dirty="0">
              <a:cs typeface="Century"/>
            </a:endParaRPr>
          </a:p>
          <a:p>
            <a:pPr marR="358775">
              <a:lnSpc>
                <a:spcPct val="113399"/>
              </a:lnSpc>
            </a:pPr>
            <a:r>
              <a:rPr lang="en-IN" sz="2400" spc="20" dirty="0">
                <a:cs typeface="Century"/>
              </a:rPr>
              <a:t>https://www.kaggle.com/tags/healthcare</a:t>
            </a:r>
          </a:p>
          <a:p>
            <a:pPr marL="0" marR="358775" indent="0" algn="r">
              <a:lnSpc>
                <a:spcPct val="113399"/>
              </a:lnSpc>
              <a:buNone/>
            </a:pPr>
            <a:r>
              <a:rPr lang="en-US" spc="20" dirty="0">
                <a:solidFill>
                  <a:srgbClr val="171615"/>
                </a:solidFill>
                <a:latin typeface="Century"/>
                <a:cs typeface="Century"/>
              </a:rPr>
              <a:t> </a:t>
            </a:r>
            <a:endParaRPr lang="en-IN" dirty="0">
              <a:latin typeface="Century"/>
              <a:cs typeface="Century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IN" sz="4000" dirty="0">
              <a:latin typeface="Century"/>
              <a:cs typeface="Century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177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36" y="228600"/>
            <a:ext cx="4097204" cy="685800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32736" y="1412776"/>
            <a:ext cx="4097204" cy="36724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 With the mobile Internet development, e-health has become increasingly connected with  people’s daily  life .However, health information on internet is severely  corrupted by misinformation , especially for the aged .It is necessary to analyze the characteristics of health-related misinformation on Internet and to design automated detection tools. Here we focus on analyzing common characteristics of reliable and unreliable health-related information on online social media and exploring possible detection method using  machine learning </a:t>
            </a:r>
          </a:p>
        </p:txBody>
      </p:sp>
      <p:pic>
        <p:nvPicPr>
          <p:cNvPr id="10" name="Picture 3" descr="C:\Users\ACER\Desktop\intro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9600" y="762000"/>
            <a:ext cx="4724400" cy="518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385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70" y="980728"/>
            <a:ext cx="4751777" cy="88611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                    </a:t>
            </a:r>
            <a:br>
              <a:rPr lang="en-US" dirty="0"/>
            </a:br>
            <a:r>
              <a:rPr lang="en-US" dirty="0"/>
              <a:t> </a:t>
            </a:r>
            <a:r>
              <a:rPr lang="en-US" sz="49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METHODOLOGY</a:t>
            </a:r>
            <a:r>
              <a:rPr lang="en-US" sz="4000" b="1" dirty="0">
                <a:latin typeface="+mn-lt"/>
              </a:rPr>
              <a:t> </a:t>
            </a:r>
            <a:br>
              <a:rPr lang="en-US" sz="4000" b="1" dirty="0">
                <a:latin typeface="+mn-lt"/>
              </a:rPr>
            </a:br>
            <a:br>
              <a:rPr lang="en-US" sz="4000" b="1" dirty="0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28470" y="1988840"/>
            <a:ext cx="8229600" cy="3795204"/>
          </a:xfrm>
        </p:spPr>
        <p:txBody>
          <a:bodyPr/>
          <a:lstStyle/>
          <a:p>
            <a:pPr marL="0" indent="0" defTabSz="342900">
              <a:spcAft>
                <a:spcPts val="750"/>
              </a:spcAft>
              <a:buClr>
                <a:prstClr val="white"/>
              </a:buClr>
              <a:buNone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The various approaches used in this project are:</a:t>
            </a:r>
          </a:p>
          <a:p>
            <a:pPr marL="1500188" lvl="4" indent="-128588" defTabSz="342900">
              <a:spcAft>
                <a:spcPts val="750"/>
              </a:spcAft>
              <a:buClr>
                <a:prstClr val="white"/>
              </a:buClr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Data  Preprocessing</a:t>
            </a:r>
          </a:p>
          <a:p>
            <a:pPr marL="1500188" lvl="4" indent="-128588" defTabSz="342900">
              <a:spcAft>
                <a:spcPts val="750"/>
              </a:spcAft>
              <a:buClr>
                <a:prstClr val="white"/>
              </a:buClr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Generating News Feature Vector </a:t>
            </a:r>
          </a:p>
          <a:p>
            <a:pPr marL="1500188" lvl="4" indent="-128588" defTabSz="342900">
              <a:spcAft>
                <a:spcPts val="750"/>
              </a:spcAft>
              <a:buClr>
                <a:prstClr val="white"/>
              </a:buClr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Review Extraction Module</a:t>
            </a:r>
          </a:p>
          <a:p>
            <a:pPr marL="1500188" lvl="4" indent="-128588" defTabSz="342900">
              <a:spcAft>
                <a:spcPts val="750"/>
              </a:spcAft>
              <a:buClr>
                <a:prstClr val="white"/>
              </a:buClr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Classification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object 7"/>
          <p:cNvPicPr/>
          <p:nvPr/>
        </p:nvPicPr>
        <p:blipFill rotWithShape="1">
          <a:blip r:embed="rId2" cstate="print"/>
          <a:srcRect r="4813"/>
          <a:stretch/>
        </p:blipFill>
        <p:spPr>
          <a:xfrm>
            <a:off x="5638968" y="2204864"/>
            <a:ext cx="3005667" cy="20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7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08720"/>
            <a:ext cx="7886700" cy="446750"/>
          </a:xfrm>
        </p:spPr>
        <p:txBody>
          <a:bodyPr>
            <a:no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095486" cy="47244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preprocessing is done to convert the raw data into a required format.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Various methods used are data integration, data transformation</a:t>
            </a:r>
            <a:r>
              <a:rPr lang="en-US" sz="2000" dirty="0"/>
              <a:t> ,data cleaning &amp; data reduction.</a:t>
            </a:r>
          </a:p>
          <a:p>
            <a:r>
              <a:rPr lang="en-US" sz="2000" dirty="0"/>
              <a:t>In this project ,the datasets are collected from different resources which have different formats &amp; attributes.</a:t>
            </a:r>
          </a:p>
          <a:p>
            <a:r>
              <a:rPr lang="en-US" sz="2000" dirty="0"/>
              <a:t>So we convert  data into required format with required attributes  which are used to train our model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13987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DATA PREPROCESSING</a:t>
            </a:r>
          </a:p>
        </p:txBody>
      </p:sp>
      <p:pic>
        <p:nvPicPr>
          <p:cNvPr id="4" name="object 8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95334" y="2463403"/>
            <a:ext cx="3836602" cy="27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81676"/>
            <a:ext cx="5896438" cy="658312"/>
          </a:xfrm>
        </p:spPr>
        <p:txBody>
          <a:bodyPr>
            <a:noAutofit/>
          </a:bodyPr>
          <a:lstStyle/>
          <a:p>
            <a:r>
              <a:rPr lang="en-US" sz="32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GENERATING NEWS 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7897263" cy="4763164"/>
          </a:xfrm>
        </p:spPr>
        <p:txBody>
          <a:bodyPr>
            <a:noAutofit/>
          </a:bodyPr>
          <a:lstStyle/>
          <a:p>
            <a:pPr marR="164306">
              <a:lnSpc>
                <a:spcPct val="113399"/>
              </a:lnSpc>
            </a:pP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49" dirty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pc="53" dirty="0">
                <a:latin typeface="Arial" panose="020B0604020202020204" pitchFamily="34" charset="0"/>
                <a:cs typeface="Arial" panose="020B0604020202020204" pitchFamily="34" charset="0"/>
              </a:rPr>
              <a:t>important </a:t>
            </a:r>
            <a:r>
              <a:rPr lang="en-US" spc="64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pc="45" dirty="0">
                <a:latin typeface="Arial" panose="020B0604020202020204" pitchFamily="34" charset="0"/>
                <a:cs typeface="Arial" panose="020B0604020202020204" pitchFamily="34" charset="0"/>
              </a:rPr>
              <a:t>detecting </a:t>
            </a:r>
            <a:r>
              <a:rPr lang="en-US" spc="75" dirty="0">
                <a:latin typeface="Arial" panose="020B0604020202020204" pitchFamily="34" charset="0"/>
                <a:cs typeface="Arial" panose="020B0604020202020204" pitchFamily="34" charset="0"/>
              </a:rPr>
              <a:t>if a </a:t>
            </a:r>
            <a:r>
              <a:rPr lang="en-US" spc="30" dirty="0">
                <a:latin typeface="Arial" panose="020B0604020202020204" pitchFamily="34" charset="0"/>
                <a:cs typeface="Arial" panose="020B0604020202020204" pitchFamily="34" charset="0"/>
              </a:rPr>
              <a:t>given </a:t>
            </a:r>
            <a:r>
              <a:rPr lang="en-US" spc="26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pc="34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pc="41" dirty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spc="3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pc="34" dirty="0">
                <a:latin typeface="Arial" panose="020B0604020202020204" pitchFamily="34" charset="0"/>
                <a:cs typeface="Arial" panose="020B0604020202020204" pitchFamily="34" charset="0"/>
              </a:rPr>
              <a:t>not is </a:t>
            </a:r>
            <a:r>
              <a:rPr lang="en-US" spc="26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34" dirty="0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the   </a:t>
            </a:r>
            <a:r>
              <a:rPr lang="en-US" spc="26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pc="53" dirty="0">
                <a:latin typeface="Arial" panose="020B0604020202020204" pitchFamily="34" charset="0"/>
                <a:cs typeface="Arial" panose="020B0604020202020204" pitchFamily="34" charset="0"/>
              </a:rPr>
              <a:t>article </a:t>
            </a:r>
            <a:r>
              <a:rPr lang="en-US" spc="38" dirty="0">
                <a:latin typeface="Arial" panose="020B0604020202020204" pitchFamily="34" charset="0"/>
                <a:cs typeface="Arial" panose="020B0604020202020204" pitchFamily="34" charset="0"/>
              </a:rPr>
              <a:t>into </a:t>
            </a:r>
            <a:r>
              <a:rPr lang="en-US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pc="26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pc="34" dirty="0">
                <a:latin typeface="Arial" panose="020B0604020202020204" pitchFamily="34" charset="0"/>
                <a:cs typeface="Arial" panose="020B0604020202020204" pitchFamily="34" charset="0"/>
              </a:rPr>
              <a:t>vector which </a:t>
            </a:r>
            <a:r>
              <a:rPr lang="en-US" spc="49" dirty="0">
                <a:latin typeface="Arial" panose="020B0604020202020204" pitchFamily="34" charset="0"/>
                <a:cs typeface="Arial" panose="020B0604020202020204" pitchFamily="34" charset="0"/>
              </a:rPr>
              <a:t>contains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53" dirty="0">
                <a:latin typeface="Arial" panose="020B0604020202020204" pitchFamily="34" charset="0"/>
                <a:cs typeface="Arial" panose="020B0604020202020204" pitchFamily="34" charset="0"/>
              </a:rPr>
              <a:t>important features </a:t>
            </a:r>
            <a:r>
              <a:rPr lang="en-US" spc="34" dirty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pc="38" dirty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spc="26" dirty="0">
                <a:latin typeface="Arial" panose="020B0604020202020204" pitchFamily="34" charset="0"/>
                <a:cs typeface="Arial" panose="020B0604020202020204" pitchFamily="34" charset="0"/>
              </a:rPr>
              <a:t>to  </a:t>
            </a:r>
            <a:r>
              <a:rPr lang="en-US" spc="53" dirty="0"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60" dirty="0">
                <a:latin typeface="Arial" panose="020B0604020202020204" pitchFamily="34" charset="0"/>
                <a:cs typeface="Arial" panose="020B0604020202020204" pitchFamily="34" charset="0"/>
              </a:rPr>
              <a:t>nature </a:t>
            </a: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lang="en-US" spc="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23" dirty="0">
                <a:latin typeface="Arial" panose="020B0604020202020204" pitchFamily="34" charset="0"/>
                <a:cs typeface="Arial" panose="020B0604020202020204" pitchFamily="34" charset="0"/>
              </a:rPr>
              <a:t>news.</a:t>
            </a:r>
          </a:p>
          <a:p>
            <a:pPr marR="164306">
              <a:lnSpc>
                <a:spcPct val="113399"/>
              </a:lnSpc>
            </a:pPr>
            <a:r>
              <a:rPr lang="en-US" spc="56" dirty="0">
                <a:latin typeface="Arial" panose="020B0604020202020204" pitchFamily="34" charset="0"/>
                <a:cs typeface="Arial" panose="020B0604020202020204" pitchFamily="34" charset="0"/>
              </a:rPr>
              <a:t>Some of the </a:t>
            </a:r>
            <a:r>
              <a:rPr lang="en-US" spc="4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spc="-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45" dirty="0">
                <a:latin typeface="Arial" panose="020B0604020202020204" pitchFamily="34" charset="0"/>
                <a:cs typeface="Arial" panose="020B0604020202020204" pitchFamily="34" charset="0"/>
              </a:rPr>
              <a:t>are: 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64306" lvl="1">
              <a:lnSpc>
                <a:spcPct val="113399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>
                <a:latin typeface="Arial Black" panose="020B0A04020102020204" pitchFamily="34" charset="0"/>
                <a:cs typeface="Arial" panose="020B0604020202020204" pitchFamily="34" charset="0"/>
              </a:rPr>
              <a:t>BAG OF WORDS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359569" marR="395288" lvl="1" indent="0">
              <a:lnSpc>
                <a:spcPct val="113399"/>
              </a:lnSpc>
              <a:spcBef>
                <a:spcPts val="30"/>
              </a:spcBef>
              <a:buNone/>
            </a:pPr>
            <a:r>
              <a:rPr lang="en-US" sz="1800" spc="86" dirty="0">
                <a:latin typeface="Arial" panose="020B0604020202020204" pitchFamily="34" charset="0"/>
                <a:cs typeface="Arial" panose="020B0604020202020204" pitchFamily="34" charset="0"/>
              </a:rPr>
              <a:t>Bag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spc="15" dirty="0">
                <a:latin typeface="Arial" panose="020B0604020202020204" pitchFamily="34" charset="0"/>
                <a:cs typeface="Arial" panose="020B0604020202020204" pitchFamily="34" charset="0"/>
              </a:rPr>
              <a:t>words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800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spc="15" dirty="0">
                <a:latin typeface="Arial" panose="020B0604020202020204" pitchFamily="34" charset="0"/>
                <a:cs typeface="Arial" panose="020B0604020202020204" pitchFamily="34" charset="0"/>
              </a:rPr>
              <a:t>way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spc="53" dirty="0">
                <a:latin typeface="Arial" panose="020B0604020202020204" pitchFamily="34" charset="0"/>
                <a:cs typeface="Arial" panose="020B0604020202020204" pitchFamily="34" charset="0"/>
              </a:rPr>
              <a:t>representing </a:t>
            </a:r>
            <a:r>
              <a:rPr lang="en-US" sz="1800" spc="6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sz="1800" spc="45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spc="49" dirty="0">
                <a:latin typeface="Arial" panose="020B0604020202020204" pitchFamily="34" charset="0"/>
                <a:cs typeface="Arial" panose="020B0604020202020204" pitchFamily="34" charset="0"/>
              </a:rPr>
              <a:t>format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1800" spc="53" dirty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1800" spc="45" dirty="0">
                <a:latin typeface="Arial" panose="020B0604020202020204" pitchFamily="34" charset="0"/>
                <a:cs typeface="Arial" panose="020B0604020202020204" pitchFamily="34" charset="0"/>
              </a:rPr>
              <a:t>easily </a:t>
            </a:r>
            <a:r>
              <a:rPr lang="en-US" sz="1800" spc="38" dirty="0">
                <a:latin typeface="Arial" panose="020B0604020202020204" pitchFamily="34" charset="0"/>
                <a:cs typeface="Arial" panose="020B0604020202020204" pitchFamily="34" charset="0"/>
              </a:rPr>
              <a:t>processed </a:t>
            </a:r>
            <a:r>
              <a:rPr lang="en-US" sz="1800" spc="19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spc="49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sz="1800" spc="45" dirty="0">
                <a:latin typeface="Arial" panose="020B0604020202020204" pitchFamily="34" charset="0"/>
                <a:cs typeface="Arial" panose="020B0604020202020204" pitchFamily="34" charset="0"/>
              </a:rPr>
              <a:t>algorithms. </a:t>
            </a:r>
            <a:r>
              <a:rPr lang="en-US" sz="1800" spc="64" dirty="0">
                <a:latin typeface="Arial" panose="020B0604020202020204" pitchFamily="34" charset="0"/>
                <a:cs typeface="Arial" panose="020B0604020202020204" pitchFamily="34" charset="0"/>
              </a:rPr>
              <a:t>BoW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800" spc="26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800" spc="15" dirty="0">
                <a:latin typeface="Arial" panose="020B0604020202020204" pitchFamily="34" charset="0"/>
                <a:cs typeface="Arial" panose="020B0604020202020204" pitchFamily="34" charset="0"/>
              </a:rPr>
              <a:t>ways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of extracting </a:t>
            </a:r>
            <a:r>
              <a:rPr lang="en-US" sz="1800" spc="53" dirty="0">
                <a:latin typeface="Arial" panose="020B0604020202020204" pitchFamily="34" charset="0"/>
                <a:cs typeface="Arial" panose="020B0604020202020204" pitchFamily="34" charset="0"/>
              </a:rPr>
              <a:t>features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800" spc="45" dirty="0">
                <a:latin typeface="Arial" panose="020B0604020202020204" pitchFamily="34" charset="0"/>
                <a:cs typeface="Arial" panose="020B0604020202020204" pitchFamily="34" charset="0"/>
              </a:rPr>
              <a:t>text. </a:t>
            </a:r>
            <a:r>
              <a:rPr lang="en-US" sz="1800" spc="68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spc="53" dirty="0"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800" spc="34" dirty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spc="60" dirty="0">
                <a:latin typeface="Arial" panose="020B0604020202020204" pitchFamily="34" charset="0"/>
                <a:cs typeface="Arial" panose="020B0604020202020204" pitchFamily="34" charset="0"/>
              </a:rPr>
              <a:t>text </a:t>
            </a:r>
            <a:r>
              <a:rPr lang="en-US" sz="1800" spc="53" dirty="0">
                <a:latin typeface="Arial" panose="020B0604020202020204" pitchFamily="34" charset="0"/>
                <a:cs typeface="Arial" panose="020B0604020202020204" pitchFamily="34" charset="0"/>
              </a:rPr>
              <a:t>representation, </a:t>
            </a:r>
            <a:r>
              <a:rPr lang="en-US" sz="1800" spc="41" dirty="0">
                <a:latin typeface="Arial" panose="020B0604020202020204" pitchFamily="34" charset="0"/>
                <a:cs typeface="Arial" panose="020B0604020202020204" pitchFamily="34" charset="0"/>
              </a:rPr>
              <a:t>majorly 2 </a:t>
            </a:r>
            <a:r>
              <a:rPr lang="en-US" sz="1800" spc="49" dirty="0">
                <a:latin typeface="Arial" panose="020B0604020202020204" pitchFamily="34" charset="0"/>
                <a:cs typeface="Arial" panose="020B0604020202020204" pitchFamily="34" charset="0"/>
              </a:rPr>
              <a:t>things </a:t>
            </a:r>
            <a:r>
              <a:rPr lang="en-US" sz="1800" spc="56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1800" spc="24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pc="11" dirty="0">
                <a:latin typeface="Arial" panose="020B0604020202020204" pitchFamily="34" charset="0"/>
                <a:cs typeface="Arial" panose="020B0604020202020204" pitchFamily="34" charset="0"/>
              </a:rPr>
              <a:t>involved: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84484" lvl="4" indent="-257175">
              <a:spcBef>
                <a:spcPts val="135"/>
              </a:spcBef>
              <a:tabLst>
                <a:tab pos="388144" algn="l"/>
              </a:tabLst>
            </a:pPr>
            <a:r>
              <a:rPr lang="en-US" sz="1800" spc="41" dirty="0">
                <a:latin typeface="Arial" panose="020B0604020202020204" pitchFamily="34" charset="0"/>
                <a:cs typeface="Arial" panose="020B0604020202020204" pitchFamily="34" charset="0"/>
              </a:rPr>
              <a:t>Vocabulary of known words</a:t>
            </a:r>
          </a:p>
          <a:p>
            <a:pPr marL="1584484" lvl="4" indent="-257175">
              <a:spcBef>
                <a:spcPts val="135"/>
              </a:spcBef>
              <a:tabLst>
                <a:tab pos="388144" algn="l"/>
              </a:tabLst>
            </a:pPr>
            <a:r>
              <a:rPr lang="en-US" sz="1800" spc="41" dirty="0">
                <a:latin typeface="Arial" panose="020B0604020202020204" pitchFamily="34" charset="0"/>
                <a:cs typeface="Arial" panose="020B0604020202020204" pitchFamily="34" charset="0"/>
              </a:rPr>
              <a:t>Measure of presence of known words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164306" lvl="1" indent="0">
              <a:lnSpc>
                <a:spcPct val="113399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</a:p>
          <a:p>
            <a:pPr marL="342900" marR="164306" lvl="1" indent="0">
              <a:lnSpc>
                <a:spcPct val="113399"/>
              </a:lnSpc>
              <a:buNone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0" marR="164306" indent="0">
              <a:lnSpc>
                <a:spcPct val="113399"/>
              </a:lnSpc>
              <a:buNone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344459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1853" y="1541242"/>
            <a:ext cx="6551720" cy="39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3617-EA9E-40D5-94E4-2B042FB01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50" y="670818"/>
            <a:ext cx="2203882" cy="852257"/>
          </a:xfrm>
        </p:spPr>
        <p:txBody>
          <a:bodyPr>
            <a:normAutofit/>
          </a:bodyPr>
          <a:lstStyle/>
          <a:p>
            <a:pPr algn="l"/>
            <a:r>
              <a:rPr lang="en-IN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TF-IDF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6A4CA-5AD9-408C-BD60-BEEFF5E3C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42" y="2115660"/>
            <a:ext cx="7789182" cy="4409684"/>
          </a:xfrm>
        </p:spPr>
        <p:txBody>
          <a:bodyPr/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 term frequency­ inverse document frequency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cap="none" spc="100" dirty="0"/>
              <a:t>A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method used </a:t>
            </a:r>
            <a:r>
              <a:rPr kumimoji="0" lang="en-US" sz="2000" b="0" i="0" u="none" strike="noStrike" kern="1200" cap="none" spc="3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to </a:t>
            </a:r>
            <a:r>
              <a:rPr kumimoji="0" lang="en-US" sz="2000" b="0" i="0" u="none" strike="noStrike" kern="1200" cap="none" spc="7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represent </a:t>
            </a:r>
            <a:r>
              <a:rPr kumimoji="0" lang="en-US" sz="2000" b="0" i="0" u="none" strike="noStrike" kern="1200" cap="none" spc="8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text </a:t>
            </a:r>
            <a:r>
              <a:rPr kumimoji="0" lang="en-US" sz="2000" b="0" i="0" u="none" strike="noStrike" kern="1200" cap="none" spc="6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in </a:t>
            </a:r>
            <a:r>
              <a:rPr kumimoji="0" lang="en-US" sz="2000" b="0" i="0" u="none" strike="noStrike" kern="1200" cap="none" spc="10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a </a:t>
            </a:r>
            <a:r>
              <a:rPr kumimoji="0" lang="en-US" sz="2000" b="0" i="0" u="none" strike="noStrike" kern="1200" cap="none" spc="6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format </a:t>
            </a:r>
            <a:r>
              <a:rPr kumimoji="0" lang="en-US" sz="2000" b="0" i="0" u="none" strike="noStrike" kern="1200" cap="none" spc="4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which </a:t>
            </a:r>
            <a:r>
              <a:rPr kumimoji="0" lang="en-US" sz="2000" b="0" i="0" u="none" strike="noStrike" kern="1200" cap="none" spc="7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can </a:t>
            </a:r>
            <a:r>
              <a:rPr kumimoji="0" lang="en-US" sz="2000" b="0" i="0" u="none" strike="noStrike" kern="1200" cap="none" spc="4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be </a:t>
            </a:r>
            <a:r>
              <a:rPr kumimoji="0" lang="en-US" sz="2000" b="0" i="0" u="none" strike="noStrike" kern="1200" cap="none" spc="6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easily </a:t>
            </a:r>
            <a:r>
              <a:rPr kumimoji="0" lang="en-US" sz="2000" b="0" i="0" u="none" strike="noStrike" kern="1200" cap="none" spc="5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processed </a:t>
            </a:r>
            <a:r>
              <a:rPr kumimoji="0" lang="en-US" sz="2000" b="0" i="0" u="none" strike="noStrike" kern="1200" cap="none" spc="2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by </a:t>
            </a:r>
            <a:r>
              <a:rPr kumimoji="0" lang="en-US" sz="2000" b="0" i="0" u="none" strike="noStrike" kern="1200" cap="none" spc="7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the </a:t>
            </a:r>
            <a:r>
              <a:rPr kumimoji="0" lang="en-US" sz="2000" b="0" i="0" u="none" strike="noStrike" kern="1200" cap="none" spc="6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machine  </a:t>
            </a:r>
            <a:r>
              <a:rPr kumimoji="0" lang="en-US" sz="2000" b="0" i="0" u="none" strike="noStrike" kern="1200" cap="none" spc="75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learning </a:t>
            </a:r>
            <a:r>
              <a:rPr kumimoji="0" lang="en-US" sz="2000" b="0" i="0" u="none" strike="noStrike" kern="1200" cap="none" spc="6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Palatino Linotype"/>
              </a:rPr>
              <a:t>algorithms</a:t>
            </a:r>
            <a:endParaRPr lang="en-US" sz="20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E2479592-4794-4973-89BB-DE933B174D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090" y="3300829"/>
            <a:ext cx="4668101" cy="28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38FD-A6CD-4834-A32B-7617DBCD5A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752" y="476969"/>
            <a:ext cx="9036496" cy="5904061"/>
          </a:xfrm>
        </p:spPr>
        <p:txBody>
          <a:bodyPr>
            <a:normAutofit/>
          </a:bodyPr>
          <a:lstStyle/>
          <a:p>
            <a:r>
              <a:rPr lang="en-US" sz="2000" dirty="0"/>
              <a:t>The TF­IDF weight is composed of 2 terms: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	TF (Term Frequency): Term frequency is defined as the frequency of a  word in the document. TF is calculated as: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		TF (w) = (Number of times word ‘w’ appears in the document)/(Total               number of  words in the  document).</a:t>
            </a:r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	IDF (Inverse Document Frequency): This measures how important a word  is in the document. For example, words like and, of, the, a appears lot of  times but they are less important. Thus most repeated terms are given  less weights and less frequent terms are given more weights.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  <a:p>
            <a:pPr marL="0" indent="0">
              <a:buNone/>
            </a:pPr>
            <a:r>
              <a:rPr lang="en-US" sz="2000" dirty="0"/>
              <a:t>          	IDF (w) = loge (Total number of documents / Number of  documents with word ‘w’ in it)</a:t>
            </a:r>
          </a:p>
          <a:p>
            <a:pPr marL="0" indent="0">
              <a:buNone/>
            </a:pPr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601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7">
            <a:extLst>
              <a:ext uri="{FF2B5EF4-FFF2-40B4-BE49-F238E27FC236}">
                <a16:creationId xmlns:a16="http://schemas.microsoft.com/office/drawing/2014/main" id="{525CB481-C408-480E-8693-8B58902FCCE9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100013"/>
            <a:ext cx="7197725" cy="6049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79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D080-C3D2-43CC-9F01-1A20FB04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609601"/>
            <a:ext cx="7978080" cy="1456267"/>
          </a:xfrm>
        </p:spPr>
        <p:txBody>
          <a:bodyPr>
            <a:noAutofit/>
          </a:bodyPr>
          <a:lstStyle/>
          <a:p>
            <a:r>
              <a:rPr lang="en-IN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Century"/>
              </a:rPr>
              <a:t>SHALLOW &amp; DEEP SYNTACTICAL  ANALYSIS</a:t>
            </a:r>
            <a:br>
              <a:rPr lang="en-IN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Century"/>
              </a:rPr>
            </a:br>
            <a:endParaRPr lang="en-IN" sz="40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10A0C-5979-4AD4-90F4-85563930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/>
              <a:t>One of the primary techniques that is used for the understanding of natural language .</a:t>
            </a:r>
          </a:p>
          <a:p>
            <a:r>
              <a:rPr lang="en-IN" sz="2800" dirty="0"/>
              <a:t>Syntactical analysis means analysing natural language with the rule of formal grammar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349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698F-8861-4D64-A9B3-E5088017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2400" spc="184" dirty="0">
                <a:latin typeface="Century"/>
                <a:cs typeface="Century"/>
              </a:rPr>
            </a:br>
            <a:r>
              <a:rPr lang="en-IN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Century"/>
              </a:rPr>
              <a:t>SEMANTIC ANALYSIS</a:t>
            </a:r>
            <a:br>
              <a:rPr lang="en-IN" sz="2400" dirty="0">
                <a:latin typeface="Century"/>
                <a:cs typeface="Century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8FD4-57A3-45BE-B2C3-C9C66693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spc="15" dirty="0">
                <a:latin typeface="Palatino Linotype"/>
                <a:cs typeface="Palatino Linotype"/>
              </a:rPr>
              <a:t>A </a:t>
            </a:r>
            <a:r>
              <a:rPr lang="en-US" sz="2000" spc="23" dirty="0">
                <a:latin typeface="Palatino Linotype"/>
                <a:cs typeface="Palatino Linotype"/>
              </a:rPr>
              <a:t>widely </a:t>
            </a:r>
            <a:r>
              <a:rPr lang="en-US" sz="2000" spc="38" dirty="0">
                <a:latin typeface="Palatino Linotype"/>
                <a:cs typeface="Palatino Linotype"/>
              </a:rPr>
              <a:t>used </a:t>
            </a:r>
            <a:r>
              <a:rPr lang="en-US" sz="2000" spc="34" dirty="0">
                <a:latin typeface="Palatino Linotype"/>
                <a:cs typeface="Palatino Linotype"/>
              </a:rPr>
              <a:t>open­source </a:t>
            </a:r>
            <a:r>
              <a:rPr lang="en-US" sz="2000" spc="41" dirty="0">
                <a:latin typeface="Palatino Linotype"/>
                <a:cs typeface="Palatino Linotype"/>
              </a:rPr>
              <a:t>resource </a:t>
            </a:r>
            <a:r>
              <a:rPr lang="en-US" sz="2000" spc="19" dirty="0">
                <a:latin typeface="Palatino Linotype"/>
                <a:cs typeface="Palatino Linotype"/>
              </a:rPr>
              <a:t>for </a:t>
            </a:r>
            <a:r>
              <a:rPr lang="en-US" sz="2000" spc="45" dirty="0">
                <a:latin typeface="Palatino Linotype"/>
                <a:cs typeface="Palatino Linotype"/>
              </a:rPr>
              <a:t>incorporating </a:t>
            </a:r>
            <a:r>
              <a:rPr lang="en-US" sz="2000" spc="60" dirty="0">
                <a:latin typeface="Palatino Linotype"/>
                <a:cs typeface="Palatino Linotype"/>
              </a:rPr>
              <a:t>semantic </a:t>
            </a:r>
            <a:r>
              <a:rPr lang="en-US" sz="2000" spc="45" dirty="0">
                <a:latin typeface="Palatino Linotype"/>
                <a:cs typeface="Palatino Linotype"/>
              </a:rPr>
              <a:t>information </a:t>
            </a:r>
            <a:r>
              <a:rPr lang="en-US" sz="2000" spc="34" dirty="0">
                <a:latin typeface="Palatino Linotype"/>
                <a:cs typeface="Palatino Linotype"/>
              </a:rPr>
              <a:t>is  </a:t>
            </a:r>
            <a:r>
              <a:rPr lang="en-US" sz="2000" spc="38" dirty="0">
                <a:latin typeface="Palatino Linotype"/>
                <a:cs typeface="Palatino Linotype"/>
              </a:rPr>
              <a:t>Empath</a:t>
            </a:r>
          </a:p>
          <a:p>
            <a:r>
              <a:rPr lang="en-US" sz="2000" spc="38" dirty="0">
                <a:latin typeface="Palatino Linotype"/>
              </a:rPr>
              <a:t>Empath contains lexicons for each semantics</a:t>
            </a:r>
          </a:p>
          <a:p>
            <a:r>
              <a:rPr lang="en-US" sz="2000" spc="38" dirty="0">
                <a:latin typeface="Palatino Linotype"/>
              </a:rPr>
              <a:t>Converted into TFIDF as its frequency</a:t>
            </a:r>
          </a:p>
          <a:p>
            <a:r>
              <a:rPr lang="en-US" sz="2000" spc="38" dirty="0">
                <a:latin typeface="Palatino Linotype"/>
              </a:rPr>
              <a:t>It has 194 semantic categories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spc="38" dirty="0">
                <a:latin typeface="Palatino Linotype"/>
              </a:rPr>
              <a:t>Anger, nervousness, negative or positive tones, etc.	</a:t>
            </a:r>
          </a:p>
        </p:txBody>
      </p:sp>
    </p:spTree>
    <p:extLst>
      <p:ext uri="{BB962C8B-B14F-4D97-AF65-F5344CB8AC3E}">
        <p14:creationId xmlns:p14="http://schemas.microsoft.com/office/powerpoint/2010/main" val="28588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67" y="130628"/>
            <a:ext cx="6148874" cy="1222311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spc="345" dirty="0">
                <a:solidFill>
                  <a:srgbClr val="171615"/>
                </a:solidFill>
                <a:latin typeface="Arial Black"/>
                <a:cs typeface="Arial Black"/>
              </a:rPr>
              <a:t> </a:t>
            </a:r>
            <a:r>
              <a:rPr lang="en-US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Arial Black"/>
              </a:rPr>
              <a:t>LITERATURE	REVIEW</a:t>
            </a:r>
            <a:br>
              <a:rPr lang="en-US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Arial Black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05070"/>
            <a:ext cx="9144000" cy="5636408"/>
          </a:xfrm>
        </p:spPr>
        <p:txBody>
          <a:bodyPr>
            <a:normAutofit/>
          </a:bodyPr>
          <a:lstStyle/>
          <a:p>
            <a:pPr marL="571500" indent="-571500" algn="l"/>
            <a:r>
              <a:rPr lang="en-US" sz="3200" spc="6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 </a:t>
            </a:r>
            <a:r>
              <a:rPr lang="en-US" sz="3600" cap="none" spc="6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“Syntactic stylometry </a:t>
            </a:r>
            <a:r>
              <a:rPr lang="en-US" sz="3600" cap="none" spc="37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for </a:t>
            </a:r>
            <a:r>
              <a:rPr lang="en-US" sz="3600" cap="none" spc="6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deception </a:t>
            </a:r>
            <a:r>
              <a:rPr lang="en-US" sz="3600" cap="none" spc="52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detection" by </a:t>
            </a:r>
            <a:r>
              <a:rPr lang="en-US" sz="3600" cap="none" spc="30" baseline="252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Feng</a:t>
            </a:r>
            <a:r>
              <a:rPr lang="en-US" sz="3600" cap="none" spc="3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, </a:t>
            </a:r>
            <a:r>
              <a:rPr lang="en-US" sz="3600" cap="none" spc="82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song  </a:t>
            </a:r>
            <a:r>
              <a:rPr lang="en-US" sz="24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and </a:t>
            </a:r>
            <a:r>
              <a:rPr lang="en-US" sz="2400" cap="none" spc="40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Banerjee</a:t>
            </a:r>
            <a:r>
              <a:rPr lang="en-US" sz="2400" cap="none" spc="4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, </a:t>
            </a:r>
            <a:r>
              <a:rPr lang="en-US" sz="2400" cap="none" spc="4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Ritwik</a:t>
            </a:r>
            <a:r>
              <a:rPr lang="en-US" sz="24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 and </a:t>
            </a:r>
            <a:r>
              <a:rPr lang="en-US" sz="2400" cap="none" spc="3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Choi, </a:t>
            </a:r>
            <a:r>
              <a:rPr lang="en-US" sz="2400" cap="none" spc="-2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Yejin</a:t>
            </a:r>
            <a:endParaRPr lang="en-US" sz="2400" cap="none" spc="-25" dirty="0">
              <a:solidFill>
                <a:srgbClr val="CC99FF"/>
              </a:solidFill>
              <a:latin typeface="Cambria Math" pitchFamily="18" charset="0"/>
              <a:ea typeface="Cambria Math" pitchFamily="18" charset="0"/>
              <a:cs typeface="Century"/>
            </a:endParaRPr>
          </a:p>
          <a:p>
            <a:pPr marL="571500" indent="-571500" algn="l"/>
            <a:r>
              <a:rPr lang="en-US" sz="12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50th Annual Meeting </a:t>
            </a:r>
            <a:r>
              <a:rPr lang="en-US" sz="12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Association </a:t>
            </a:r>
            <a:r>
              <a:rPr lang="en-US" sz="12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Computational  </a:t>
            </a:r>
            <a:r>
              <a:rPr lang="en-US" sz="1200" spc="23" dirty="0">
                <a:latin typeface="Arial" panose="020B0604020202020204" pitchFamily="34" charset="0"/>
                <a:cs typeface="Arial" panose="020B0604020202020204" pitchFamily="34" charset="0"/>
              </a:rPr>
              <a:t>Linguistics :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Short </a:t>
            </a:r>
            <a:r>
              <a:rPr lang="en-US" sz="1200" spc="26" dirty="0">
                <a:latin typeface="Arial" panose="020B0604020202020204" pitchFamily="34" charset="0"/>
                <a:cs typeface="Arial" panose="020B0604020202020204" pitchFamily="34" charset="0"/>
              </a:rPr>
              <a:t>Papers </a:t>
            </a:r>
            <a:r>
              <a:rPr lang="en-US" sz="1200" spc="-15" dirty="0">
                <a:latin typeface="Arial" panose="020B0604020202020204" pitchFamily="34" charset="0"/>
                <a:cs typeface="Arial" panose="020B0604020202020204" pitchFamily="34" charset="0"/>
              </a:rPr>
              <a:t>­ </a:t>
            </a:r>
            <a:r>
              <a:rPr lang="en-US" sz="1200" spc="23" dirty="0">
                <a:latin typeface="Arial" panose="020B0604020202020204" pitchFamily="34" charset="0"/>
                <a:cs typeface="Arial" panose="020B0604020202020204" pitchFamily="34" charset="0"/>
              </a:rPr>
              <a:t>Volume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ACL </a:t>
            </a:r>
            <a:r>
              <a:rPr lang="en-US" sz="1200" spc="11" dirty="0">
                <a:latin typeface="Arial" panose="020B0604020202020204" pitchFamily="34" charset="0"/>
                <a:cs typeface="Arial" panose="020B0604020202020204" pitchFamily="34" charset="0"/>
              </a:rPr>
              <a:t>’12, </a:t>
            </a:r>
            <a:r>
              <a:rPr lang="en-US" sz="1200" spc="26" dirty="0">
                <a:latin typeface="Arial" panose="020B0604020202020204" pitchFamily="34" charset="0"/>
                <a:cs typeface="Arial" panose="020B0604020202020204" pitchFamily="34" charset="0"/>
              </a:rPr>
              <a:t>(Stroudsburg, PA,USA), </a:t>
            </a:r>
            <a:r>
              <a:rPr lang="en-US" sz="1200" spc="8" dirty="0">
                <a:latin typeface="Arial" panose="020B0604020202020204" pitchFamily="34" charset="0"/>
                <a:cs typeface="Arial" panose="020B0604020202020204" pitchFamily="34" charset="0"/>
              </a:rPr>
              <a:t>pp. </a:t>
            </a:r>
            <a:r>
              <a:rPr lang="en-US" sz="1200" spc="11" dirty="0">
                <a:latin typeface="Arial" panose="020B0604020202020204" pitchFamily="34" charset="0"/>
                <a:cs typeface="Arial" panose="020B0604020202020204" pitchFamily="34" charset="0"/>
              </a:rPr>
              <a:t>171–  </a:t>
            </a:r>
            <a:r>
              <a:rPr lang="en-US" sz="1200" spc="-8" dirty="0">
                <a:latin typeface="Arial" panose="020B0604020202020204" pitchFamily="34" charset="0"/>
                <a:cs typeface="Arial" panose="020B0604020202020204" pitchFamily="34" charset="0"/>
              </a:rPr>
              <a:t>175, </a:t>
            </a:r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Association </a:t>
            </a:r>
            <a:r>
              <a:rPr lang="en-US" sz="12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  <a:r>
              <a:rPr lang="en-US" sz="1200" spc="26" dirty="0">
                <a:latin typeface="Arial" panose="020B0604020202020204" pitchFamily="34" charset="0"/>
                <a:cs typeface="Arial" panose="020B0604020202020204" pitchFamily="34" charset="0"/>
              </a:rPr>
              <a:t>Linguistics,</a:t>
            </a:r>
            <a:r>
              <a:rPr lang="en-US" sz="1200" spc="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11" dirty="0">
                <a:latin typeface="Arial" panose="020B0604020202020204" pitchFamily="34" charset="0"/>
                <a:cs typeface="Arial" panose="020B0604020202020204" pitchFamily="34" charset="0"/>
              </a:rPr>
              <a:t>2012.</a:t>
            </a:r>
          </a:p>
          <a:p>
            <a:pPr marL="571500" indent="-571500" algn="l"/>
            <a:endParaRPr lang="en-US" sz="1200" cap="none" spc="-25" dirty="0">
              <a:latin typeface="Century"/>
              <a:cs typeface="Century"/>
            </a:endParaRPr>
          </a:p>
          <a:p>
            <a:pPr marL="571500" indent="-571500" algn="l"/>
            <a:endParaRPr lang="en-US" sz="2400" cap="none" spc="-25" dirty="0">
              <a:latin typeface="Century"/>
              <a:cs typeface="Century"/>
            </a:endParaRPr>
          </a:p>
          <a:p>
            <a:pPr marL="571500" indent="-571500" algn="l">
              <a:buFont typeface="Wingdings" pitchFamily="2" charset="2"/>
              <a:buChar char="v"/>
            </a:pPr>
            <a:r>
              <a:rPr lang="en-US" sz="2400" cap="none" spc="-25" dirty="0">
                <a:latin typeface="Century"/>
                <a:cs typeface="Century"/>
              </a:rPr>
              <a:t>They focus on  language pattern followed by </a:t>
            </a:r>
            <a:r>
              <a:rPr lang="en-US" sz="2400" cap="none" spc="-25" dirty="0" err="1">
                <a:latin typeface="Century"/>
                <a:cs typeface="Century"/>
              </a:rPr>
              <a:t>deceptors</a:t>
            </a:r>
            <a:r>
              <a:rPr lang="en-US" sz="2400" cap="none" spc="-25" dirty="0">
                <a:latin typeface="Century"/>
                <a:cs typeface="Century"/>
              </a:rPr>
              <a:t> in their language.</a:t>
            </a:r>
          </a:p>
          <a:p>
            <a:pPr marL="571500" indent="-571500" algn="l">
              <a:buFont typeface="Wingdings" pitchFamily="2" charset="2"/>
              <a:buChar char="v"/>
            </a:pPr>
            <a:endParaRPr lang="en-US" sz="2400" cap="none" spc="-25" dirty="0">
              <a:latin typeface="Century"/>
              <a:cs typeface="Century"/>
            </a:endParaRPr>
          </a:p>
          <a:p>
            <a:pPr marL="571500" indent="-571500" algn="l">
              <a:buFont typeface="Wingdings" pitchFamily="2" charset="2"/>
              <a:buChar char="v"/>
            </a:pPr>
            <a:r>
              <a:rPr lang="en-US" sz="2400" cap="none" spc="-25" dirty="0">
                <a:latin typeface="Century"/>
                <a:cs typeface="Century"/>
              </a:rPr>
              <a:t>They consider verbal aspect such as frequencies  pattern of  pronoun, conjunction ,negative  emotion ,word usage etc.</a:t>
            </a:r>
          </a:p>
          <a:p>
            <a:pPr marL="571500" indent="-571500" algn="l">
              <a:buFont typeface="Wingdings" pitchFamily="2" charset="2"/>
              <a:buChar char="v"/>
            </a:pPr>
            <a:endParaRPr lang="en-US" sz="2400" cap="none" spc="-25" dirty="0">
              <a:latin typeface="Century"/>
              <a:cs typeface="Century"/>
            </a:endParaRPr>
          </a:p>
          <a:p>
            <a:pPr marL="571500" indent="-571500" algn="l">
              <a:buFont typeface="Wingdings" pitchFamily="2" charset="2"/>
              <a:buChar char="v"/>
            </a:pPr>
            <a:r>
              <a:rPr lang="en-US" sz="2400" cap="none" spc="-25" dirty="0">
                <a:latin typeface="Century"/>
                <a:cs typeface="Century"/>
              </a:rPr>
              <a:t>They uses shallow and deep syntax analysis.</a:t>
            </a:r>
          </a:p>
          <a:p>
            <a:pPr marL="571500" indent="-571500" algn="l"/>
            <a:endParaRPr lang="en-US" sz="2400" cap="none" spc="-25" dirty="0">
              <a:latin typeface="Century"/>
              <a:cs typeface="Century"/>
            </a:endParaRPr>
          </a:p>
          <a:p>
            <a:pPr marL="571500" indent="-571500" algn="l"/>
            <a:endParaRPr lang="en-US" sz="2400" cap="none" dirty="0">
              <a:latin typeface="Century"/>
              <a:cs typeface="Century"/>
            </a:endParaRPr>
          </a:p>
          <a:p>
            <a:pPr marL="571500" indent="-571500" algn="l">
              <a:buFont typeface="Wingdings" pitchFamily="2" charset="2"/>
              <a:buChar char="v"/>
            </a:pPr>
            <a:endParaRPr lang="en-US" sz="1800" spc="-25" dirty="0">
              <a:solidFill>
                <a:srgbClr val="171615"/>
              </a:solidFill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EXTRACTING REVIEWS</a:t>
            </a:r>
            <a:endParaRPr lang="en-IN" sz="44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API key for twitter and Facebook are both obtained before-hand</a:t>
            </a:r>
          </a:p>
          <a:p>
            <a:r>
              <a:rPr lang="en-US" sz="2400" dirty="0"/>
              <a:t>The user submit the URL via Web app.</a:t>
            </a:r>
          </a:p>
          <a:p>
            <a:r>
              <a:rPr lang="en-US" sz="2400" dirty="0"/>
              <a:t>An API selector function analyses the URL and returns appropriate API that needs to be called</a:t>
            </a:r>
          </a:p>
          <a:p>
            <a:r>
              <a:rPr lang="en-US" sz="2400" dirty="0"/>
              <a:t>http request is used to call appropriate API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08931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819943"/>
            <a:ext cx="8229600" cy="5218113"/>
          </a:xfrm>
        </p:spPr>
        <p:txBody>
          <a:bodyPr>
            <a:normAutofit/>
          </a:bodyPr>
          <a:lstStyle/>
          <a:p>
            <a:r>
              <a:rPr lang="en-US" sz="2400" dirty="0"/>
              <a:t>On receiving the post request, the twitter/Facebook API server checks for validity of the key</a:t>
            </a:r>
          </a:p>
          <a:p>
            <a:r>
              <a:rPr lang="en-US" sz="2400" dirty="0"/>
              <a:t>If the key is valid, requested information is returned in the form of an HTTP response</a:t>
            </a:r>
          </a:p>
          <a:p>
            <a:r>
              <a:rPr lang="en-US" sz="2400" dirty="0"/>
              <a:t>The data is extracted from the response and data preprocessing techniques are applied on it before feeding it into the ML model for prediction.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161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duotone>
              <a:prstClr val="black"/>
              <a:schemeClr val="bg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1206306"/>
            <a:ext cx="8147050" cy="446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894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CLASSIFICATION</a:t>
            </a:r>
            <a:endParaRPr lang="en-IN" sz="44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7772400" cy="2209800"/>
          </a:xfrm>
        </p:spPr>
        <p:txBody>
          <a:bodyPr>
            <a:normAutofit/>
          </a:bodyPr>
          <a:lstStyle/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-US" sz="2400" dirty="0"/>
              <a:t>Classification is used to classify vectors as  fake or real.</a:t>
            </a:r>
          </a:p>
          <a:p>
            <a:pPr marL="457200" indent="-457200"/>
            <a:r>
              <a:rPr lang="en-US" sz="2400" dirty="0"/>
              <a:t>We aim to use XG boost for our project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1027" name="Picture 3" descr="C:\Users\ACER\Desktop\fvs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895600"/>
            <a:ext cx="5816600" cy="37392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1616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50088" cy="1661204"/>
          </a:xfrm>
        </p:spPr>
        <p:txBody>
          <a:bodyPr>
            <a:normAutofit/>
          </a:bodyPr>
          <a:lstStyle/>
          <a:p>
            <a:r>
              <a:rPr lang="en-IN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Arial Black"/>
              </a:rPr>
              <a:t>GRADIENT BOOSTING</a:t>
            </a:r>
            <a:br>
              <a:rPr lang="en-IN" dirty="0">
                <a:latin typeface="+mn-lt"/>
                <a:cs typeface="Arial Black"/>
              </a:rPr>
            </a:br>
            <a:endParaRPr lang="en-IN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356" y="1106002"/>
            <a:ext cx="7772400" cy="3649133"/>
          </a:xfrm>
        </p:spPr>
        <p:txBody>
          <a:bodyPr>
            <a:normAutofit/>
          </a:bodyPr>
          <a:lstStyle/>
          <a:p>
            <a:pPr marL="12700" marR="5080">
              <a:lnSpc>
                <a:spcPct val="113399"/>
              </a:lnSpc>
              <a:spcBef>
                <a:spcPts val="40"/>
              </a:spcBef>
            </a:pPr>
            <a:r>
              <a:rPr lang="en-IN" sz="2000" spc="75" dirty="0">
                <a:cs typeface="Palatino Linotype"/>
              </a:rPr>
              <a:t>Gradient </a:t>
            </a:r>
            <a:r>
              <a:rPr lang="en-IN" sz="2000" spc="50" dirty="0">
                <a:cs typeface="Palatino Linotype"/>
              </a:rPr>
              <a:t>boosting </a:t>
            </a:r>
            <a:r>
              <a:rPr lang="en-IN" sz="2000" spc="45" dirty="0">
                <a:cs typeface="Palatino Linotype"/>
              </a:rPr>
              <a:t>is </a:t>
            </a:r>
            <a:r>
              <a:rPr lang="en-IN" sz="2000" spc="90" dirty="0">
                <a:cs typeface="Palatino Linotype"/>
              </a:rPr>
              <a:t>an </a:t>
            </a:r>
            <a:r>
              <a:rPr lang="en-IN" sz="2000" spc="55" dirty="0">
                <a:cs typeface="Palatino Linotype"/>
              </a:rPr>
              <a:t>example </a:t>
            </a:r>
            <a:r>
              <a:rPr lang="en-IN" sz="2000" spc="75" dirty="0">
                <a:cs typeface="Palatino Linotype"/>
              </a:rPr>
              <a:t>of </a:t>
            </a:r>
            <a:r>
              <a:rPr lang="en-IN" sz="2000" spc="50" dirty="0">
                <a:cs typeface="Palatino Linotype"/>
              </a:rPr>
              <a:t>boosting </a:t>
            </a:r>
            <a:r>
              <a:rPr lang="en-IN" sz="2000" spc="70" dirty="0">
                <a:cs typeface="Palatino Linotype"/>
              </a:rPr>
              <a:t>ensemble </a:t>
            </a:r>
            <a:r>
              <a:rPr lang="en-IN" sz="2000" spc="30" dirty="0">
                <a:cs typeface="Palatino Linotype"/>
              </a:rPr>
              <a:t>model. </a:t>
            </a:r>
          </a:p>
          <a:p>
            <a:pPr marL="12700" marR="5080">
              <a:lnSpc>
                <a:spcPct val="113399"/>
              </a:lnSpc>
              <a:spcBef>
                <a:spcPts val="40"/>
              </a:spcBef>
            </a:pPr>
            <a:r>
              <a:rPr lang="en-IN" sz="2000" spc="65" dirty="0">
                <a:cs typeface="Palatino Linotype"/>
              </a:rPr>
              <a:t>Boosting </a:t>
            </a:r>
            <a:r>
              <a:rPr lang="en-IN" sz="2000" spc="45" dirty="0">
                <a:cs typeface="Palatino Linotype"/>
              </a:rPr>
              <a:t>is </a:t>
            </a:r>
            <a:r>
              <a:rPr lang="en-IN" sz="2000" spc="90" dirty="0">
                <a:cs typeface="Palatino Linotype"/>
              </a:rPr>
              <a:t>an </a:t>
            </a:r>
            <a:r>
              <a:rPr lang="en-IN" sz="2000" spc="65" dirty="0">
                <a:cs typeface="Palatino Linotype"/>
              </a:rPr>
              <a:t>ensemble  </a:t>
            </a:r>
            <a:r>
              <a:rPr lang="en-IN" sz="2000" spc="60" dirty="0">
                <a:cs typeface="Palatino Linotype"/>
              </a:rPr>
              <a:t>technique in </a:t>
            </a:r>
            <a:r>
              <a:rPr lang="en-IN" sz="2000" spc="45" dirty="0">
                <a:cs typeface="Palatino Linotype"/>
              </a:rPr>
              <a:t>which </a:t>
            </a:r>
            <a:r>
              <a:rPr lang="en-IN" sz="2000" spc="75" dirty="0">
                <a:cs typeface="Palatino Linotype"/>
              </a:rPr>
              <a:t>the </a:t>
            </a:r>
            <a:r>
              <a:rPr lang="en-IN" sz="2000" spc="50" dirty="0">
                <a:cs typeface="Palatino Linotype"/>
              </a:rPr>
              <a:t>predictors </a:t>
            </a:r>
            <a:r>
              <a:rPr lang="en-IN" sz="2000" spc="75" dirty="0">
                <a:cs typeface="Palatino Linotype"/>
              </a:rPr>
              <a:t>are </a:t>
            </a:r>
            <a:r>
              <a:rPr lang="en-IN" sz="2000" spc="45" dirty="0">
                <a:cs typeface="Palatino Linotype"/>
              </a:rPr>
              <a:t>not </a:t>
            </a:r>
            <a:r>
              <a:rPr lang="en-IN" sz="2000" spc="60" dirty="0">
                <a:cs typeface="Palatino Linotype"/>
              </a:rPr>
              <a:t>made </a:t>
            </a:r>
            <a:r>
              <a:rPr lang="en-IN" sz="2000" spc="45" dirty="0">
                <a:cs typeface="Palatino Linotype"/>
              </a:rPr>
              <a:t>independently, </a:t>
            </a:r>
            <a:r>
              <a:rPr lang="en-IN" sz="2000" spc="70" dirty="0">
                <a:cs typeface="Palatino Linotype"/>
              </a:rPr>
              <a:t>but </a:t>
            </a:r>
            <a:r>
              <a:rPr lang="en-IN" sz="2000" spc="50" dirty="0">
                <a:cs typeface="Palatino Linotype"/>
              </a:rPr>
              <a:t>sequentially. </a:t>
            </a:r>
          </a:p>
          <a:p>
            <a:pPr marL="12700" marR="5080">
              <a:lnSpc>
                <a:spcPct val="113399"/>
              </a:lnSpc>
              <a:spcBef>
                <a:spcPts val="40"/>
              </a:spcBef>
            </a:pPr>
            <a:r>
              <a:rPr lang="en-IN" sz="2000" spc="65" dirty="0">
                <a:cs typeface="Palatino Linotype"/>
              </a:rPr>
              <a:t>Boosting  </a:t>
            </a:r>
            <a:r>
              <a:rPr lang="en-IN" sz="2000" spc="75" dirty="0">
                <a:cs typeface="Palatino Linotype"/>
              </a:rPr>
              <a:t>tries </a:t>
            </a:r>
            <a:r>
              <a:rPr lang="en-IN" sz="2000" spc="35" dirty="0">
                <a:cs typeface="Palatino Linotype"/>
              </a:rPr>
              <a:t>to </a:t>
            </a:r>
            <a:r>
              <a:rPr lang="en-IN" sz="2000" spc="45" dirty="0">
                <a:cs typeface="Palatino Linotype"/>
              </a:rPr>
              <a:t>convert </a:t>
            </a:r>
            <a:r>
              <a:rPr lang="en-IN" sz="2000" spc="100" dirty="0">
                <a:cs typeface="Palatino Linotype"/>
              </a:rPr>
              <a:t>a </a:t>
            </a:r>
            <a:r>
              <a:rPr lang="en-IN" sz="2000" spc="60" dirty="0">
                <a:cs typeface="Palatino Linotype"/>
              </a:rPr>
              <a:t>weak </a:t>
            </a:r>
            <a:r>
              <a:rPr lang="en-IN" sz="2000" spc="85" dirty="0">
                <a:cs typeface="Palatino Linotype"/>
              </a:rPr>
              <a:t>learner </a:t>
            </a:r>
            <a:r>
              <a:rPr lang="en-IN" sz="2000" spc="35" dirty="0">
                <a:cs typeface="Palatino Linotype"/>
              </a:rPr>
              <a:t>to </a:t>
            </a:r>
            <a:r>
              <a:rPr lang="en-IN" sz="2000" spc="45" dirty="0">
                <a:cs typeface="Palatino Linotype"/>
              </a:rPr>
              <a:t>become </a:t>
            </a:r>
            <a:r>
              <a:rPr lang="en-IN" sz="2000" spc="50" dirty="0">
                <a:cs typeface="Palatino Linotype"/>
              </a:rPr>
              <a:t>better. </a:t>
            </a:r>
            <a:r>
              <a:rPr lang="en-IN" sz="2000" spc="100" dirty="0">
                <a:cs typeface="Palatino Linotype"/>
              </a:rPr>
              <a:t>It </a:t>
            </a:r>
            <a:r>
              <a:rPr lang="en-IN" sz="2000" spc="75" dirty="0">
                <a:cs typeface="Palatino Linotype"/>
              </a:rPr>
              <a:t>learns </a:t>
            </a:r>
            <a:r>
              <a:rPr lang="en-IN" sz="2000" spc="45" dirty="0">
                <a:cs typeface="Palatino Linotype"/>
              </a:rPr>
              <a:t>from </a:t>
            </a:r>
            <a:r>
              <a:rPr lang="en-IN" sz="2000" spc="65" dirty="0">
                <a:cs typeface="Palatino Linotype"/>
              </a:rPr>
              <a:t>its </a:t>
            </a:r>
            <a:r>
              <a:rPr lang="en-IN" sz="2000" spc="70" dirty="0">
                <a:cs typeface="Palatino Linotype"/>
              </a:rPr>
              <a:t>mistakes/error </a:t>
            </a:r>
            <a:r>
              <a:rPr lang="en-IN" sz="2000" spc="60" dirty="0">
                <a:cs typeface="Palatino Linotype"/>
              </a:rPr>
              <a:t>and </a:t>
            </a:r>
            <a:r>
              <a:rPr lang="en-IN" sz="2000" spc="75" dirty="0">
                <a:cs typeface="Palatino Linotype"/>
              </a:rPr>
              <a:t>tries  </a:t>
            </a:r>
            <a:r>
              <a:rPr lang="en-IN" sz="2000" spc="35" dirty="0">
                <a:cs typeface="Palatino Linotype"/>
              </a:rPr>
              <a:t>to </a:t>
            </a:r>
            <a:r>
              <a:rPr lang="en-IN" sz="2000" spc="50" dirty="0">
                <a:cs typeface="Palatino Linotype"/>
              </a:rPr>
              <a:t>reduce </a:t>
            </a:r>
            <a:r>
              <a:rPr lang="en-IN" sz="2000" spc="75" dirty="0">
                <a:cs typeface="Palatino Linotype"/>
              </a:rPr>
              <a:t>the</a:t>
            </a:r>
            <a:r>
              <a:rPr lang="en-IN" sz="2000" spc="195" dirty="0">
                <a:cs typeface="Palatino Linotype"/>
              </a:rPr>
              <a:t> </a:t>
            </a:r>
            <a:r>
              <a:rPr lang="en-IN" sz="2000" spc="35" dirty="0">
                <a:cs typeface="Palatino Linotype"/>
              </a:rPr>
              <a:t>error.</a:t>
            </a:r>
          </a:p>
          <a:p>
            <a:pPr marL="12700" marR="5080">
              <a:lnSpc>
                <a:spcPct val="113399"/>
              </a:lnSpc>
              <a:spcBef>
                <a:spcPts val="40"/>
              </a:spcBef>
            </a:pPr>
            <a:endParaRPr lang="en-IN" sz="2000" dirty="0"/>
          </a:p>
        </p:txBody>
      </p:sp>
      <p:pic>
        <p:nvPicPr>
          <p:cNvPr id="4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664" y="3933056"/>
            <a:ext cx="590465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36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XG BOOST</a:t>
            </a:r>
            <a:endParaRPr lang="en-IN" sz="44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72816"/>
            <a:ext cx="7772400" cy="3649133"/>
          </a:xfrm>
        </p:spPr>
        <p:txBody>
          <a:bodyPr/>
          <a:lstStyle/>
          <a:p>
            <a:r>
              <a:rPr lang="en-IN" sz="2400" dirty="0"/>
              <a:t>XG Boost stands for e</a:t>
            </a:r>
            <a:r>
              <a:rPr lang="en-IN" sz="2400" b="1" dirty="0"/>
              <a:t>X</a:t>
            </a:r>
            <a:r>
              <a:rPr lang="en-IN" sz="2400" dirty="0"/>
              <a:t>treme </a:t>
            </a:r>
            <a:r>
              <a:rPr lang="en-IN" sz="2400" b="1" dirty="0"/>
              <a:t>G</a:t>
            </a:r>
            <a:r>
              <a:rPr lang="en-IN" sz="2400" dirty="0"/>
              <a:t>radient </a:t>
            </a:r>
            <a:r>
              <a:rPr lang="en-IN" sz="2400" b="1" dirty="0"/>
              <a:t>B</a:t>
            </a:r>
            <a:r>
              <a:rPr lang="en-IN" sz="2400" dirty="0"/>
              <a:t>oosting.</a:t>
            </a:r>
          </a:p>
          <a:p>
            <a:r>
              <a:rPr lang="en-US" sz="2400" dirty="0"/>
              <a:t>XG  boost is a decision tree based  ensemble machine learning algorithm that uses gradient boosting framework.</a:t>
            </a:r>
          </a:p>
          <a:p>
            <a:r>
              <a:rPr lang="en-US" sz="2400" dirty="0"/>
              <a:t> it uses the principle of boosting weak learners using gradient descent algorithm</a:t>
            </a:r>
          </a:p>
          <a:p>
            <a:r>
              <a:rPr lang="en-US" sz="2400" dirty="0"/>
              <a:t>By combining both the benefits of random forest and gradient boosting, XG Boost reduces prediction error 10 times lower than boosting or random forest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7809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FEATURES</a:t>
            </a:r>
            <a:endParaRPr lang="en-IN" sz="36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b="1" u="sng" dirty="0"/>
              <a:t>Regularization: </a:t>
            </a:r>
            <a:r>
              <a:rPr lang="en-IN" sz="2400" dirty="0"/>
              <a:t>This is considered to be as a dominant factor of the algorithm. Regularization is a technique that is used to get rid       of overfitting of the model. </a:t>
            </a:r>
          </a:p>
          <a:p>
            <a:r>
              <a:rPr lang="en-IN" sz="2400" b="1" u="sng" dirty="0"/>
              <a:t>Cross-Validation: </a:t>
            </a:r>
            <a:r>
              <a:rPr lang="en-IN" sz="2400" dirty="0"/>
              <a:t>We use cross-validation by importing the function from sklearn but XGBoost is enabled with inbuilt CV function.</a:t>
            </a:r>
          </a:p>
          <a:p>
            <a:r>
              <a:rPr lang="en-IN" sz="2400" b="1" u="sng" dirty="0"/>
              <a:t>Missing Value:  </a:t>
            </a:r>
            <a:r>
              <a:rPr lang="en-IN" sz="2400" dirty="0"/>
              <a:t>It is designed in such a way that it can handle missing values. It finds out the trends in the missing values and apprehends them.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429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1124744"/>
            <a:ext cx="7772400" cy="3649662"/>
          </a:xfrm>
        </p:spPr>
        <p:txBody>
          <a:bodyPr>
            <a:normAutofit/>
          </a:bodyPr>
          <a:lstStyle/>
          <a:p>
            <a:r>
              <a:rPr lang="en-IN" sz="2400" b="1" u="sng" dirty="0"/>
              <a:t>Flexibility</a:t>
            </a:r>
            <a:r>
              <a:rPr lang="en-IN" sz="2400" b="1" dirty="0"/>
              <a:t>: It</a:t>
            </a:r>
            <a:r>
              <a:rPr lang="en-IN" sz="2400" dirty="0"/>
              <a:t> gives the support to objective functions. They are the function used to evaluate the performance of the model and also it can handle the user-defined validation metrics.</a:t>
            </a:r>
          </a:p>
          <a:p>
            <a:r>
              <a:rPr lang="en-IN" sz="2400" b="1" u="sng" dirty="0"/>
              <a:t>Save and load: </a:t>
            </a:r>
            <a:r>
              <a:rPr lang="en-IN" sz="2400" dirty="0"/>
              <a:t>It gives the power to save the data matrix and reload afterwards that saves the resources and time</a:t>
            </a:r>
          </a:p>
        </p:txBody>
      </p:sp>
    </p:spTree>
    <p:extLst>
      <p:ext uri="{BB962C8B-B14F-4D97-AF65-F5344CB8AC3E}">
        <p14:creationId xmlns:p14="http://schemas.microsoft.com/office/powerpoint/2010/main" val="338742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ADVANTAGES OF USING XGBOOST</a:t>
            </a:r>
            <a:endParaRPr lang="en-IN" sz="36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16832"/>
            <a:ext cx="7772400" cy="4536504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US" sz="3200" dirty="0"/>
              <a:t>Easy to use</a:t>
            </a:r>
          </a:p>
          <a:p>
            <a:pPr marL="0" indent="0">
              <a:buNone/>
            </a:pPr>
            <a:r>
              <a:rPr lang="en-US" dirty="0"/>
              <a:t>                       -  </a:t>
            </a:r>
            <a:r>
              <a:rPr lang="en-US" sz="2400" dirty="0"/>
              <a:t>easy to install</a:t>
            </a:r>
          </a:p>
          <a:p>
            <a:pPr marL="0" indent="0">
              <a:buNone/>
            </a:pPr>
            <a:r>
              <a:rPr lang="en-US" sz="2400" dirty="0"/>
              <a:t>                  - highly developed python interface for users</a:t>
            </a:r>
          </a:p>
          <a:p>
            <a:endParaRPr lang="en-US" sz="3200" dirty="0"/>
          </a:p>
          <a:p>
            <a:r>
              <a:rPr lang="en-US" sz="3200" dirty="0"/>
              <a:t>Efficiency</a:t>
            </a:r>
          </a:p>
          <a:p>
            <a:pPr marL="0" indent="0">
              <a:buNone/>
            </a:pPr>
            <a:r>
              <a:rPr lang="en-US" dirty="0"/>
              <a:t>                       </a:t>
            </a:r>
            <a:r>
              <a:rPr lang="en-US" sz="2400" dirty="0"/>
              <a:t>- Automatic parallel computation on single machine</a:t>
            </a:r>
          </a:p>
          <a:p>
            <a:endParaRPr lang="en-US" sz="3200" dirty="0"/>
          </a:p>
          <a:p>
            <a:r>
              <a:rPr lang="en-US" sz="3200" dirty="0"/>
              <a:t>Accuracy</a:t>
            </a:r>
          </a:p>
          <a:p>
            <a:pPr marL="0" indent="0">
              <a:buNone/>
            </a:pPr>
            <a:r>
              <a:rPr lang="en-US" dirty="0"/>
              <a:t>                        - </a:t>
            </a:r>
            <a:r>
              <a:rPr lang="en-US" sz="2400" dirty="0"/>
              <a:t>Good result for most data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016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08361-D981-4148-84D8-575BD91153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702782"/>
            <a:ext cx="8784976" cy="734931"/>
          </a:xfrm>
        </p:spPr>
        <p:txBody>
          <a:bodyPr>
            <a:normAutofit/>
          </a:bodyPr>
          <a:lstStyle/>
          <a:p>
            <a:pPr algn="ctr"/>
            <a:r>
              <a:rPr lang="en-IN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TRAINING &amp; TESTING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E690B9-6AE8-49E7-8601-8531C6E450CE}"/>
              </a:ext>
            </a:extLst>
          </p:cNvPr>
          <p:cNvSpPr/>
          <p:nvPr/>
        </p:nvSpPr>
        <p:spPr>
          <a:xfrm>
            <a:off x="2099487" y="1846360"/>
            <a:ext cx="1195712" cy="739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Creation and collection of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238BCC-078A-48BE-BAEB-7A8898F240CB}"/>
              </a:ext>
            </a:extLst>
          </p:cNvPr>
          <p:cNvSpPr/>
          <p:nvPr/>
        </p:nvSpPr>
        <p:spPr>
          <a:xfrm>
            <a:off x="3845206" y="1846360"/>
            <a:ext cx="1195712" cy="739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Pre-processing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FBC97D-031F-461E-9BFD-536871672787}"/>
              </a:ext>
            </a:extLst>
          </p:cNvPr>
          <p:cNvSpPr/>
          <p:nvPr/>
        </p:nvSpPr>
        <p:spPr>
          <a:xfrm flipH="1">
            <a:off x="5548583" y="1834367"/>
            <a:ext cx="1195711" cy="739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Train- Test split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3290BE-03CE-482B-88F5-4EAFE5C67364}"/>
              </a:ext>
            </a:extLst>
          </p:cNvPr>
          <p:cNvSpPr/>
          <p:nvPr/>
        </p:nvSpPr>
        <p:spPr>
          <a:xfrm>
            <a:off x="5932414" y="3309003"/>
            <a:ext cx="1110151" cy="739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Train the model</a:t>
            </a:r>
          </a:p>
          <a:p>
            <a:pPr algn="ctr"/>
            <a:r>
              <a:rPr lang="en-IN" sz="1350" dirty="0"/>
              <a:t>(XG BOOST)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7C1363-8E84-4C2D-89F6-C589E1913AFC}"/>
              </a:ext>
            </a:extLst>
          </p:cNvPr>
          <p:cNvSpPr/>
          <p:nvPr/>
        </p:nvSpPr>
        <p:spPr>
          <a:xfrm>
            <a:off x="4077451" y="3328407"/>
            <a:ext cx="1195712" cy="739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Evaluate the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A9CD22-49B2-495B-A4FD-26C9F524BA23}"/>
              </a:ext>
            </a:extLst>
          </p:cNvPr>
          <p:cNvCxnSpPr>
            <a:cxnSpLocks/>
          </p:cNvCxnSpPr>
          <p:nvPr/>
        </p:nvCxnSpPr>
        <p:spPr>
          <a:xfrm flipV="1">
            <a:off x="3296513" y="2213679"/>
            <a:ext cx="5526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BE27C8-27A7-4AB7-91CA-E6DD7E6CC67E}"/>
              </a:ext>
            </a:extLst>
          </p:cNvPr>
          <p:cNvSpPr txBox="1"/>
          <p:nvPr/>
        </p:nvSpPr>
        <p:spPr>
          <a:xfrm>
            <a:off x="5643612" y="2756256"/>
            <a:ext cx="13130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 Train  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BF7A1C-FA6C-468D-86CC-CBDAD7803D31}"/>
              </a:ext>
            </a:extLst>
          </p:cNvPr>
          <p:cNvCxnSpPr/>
          <p:nvPr/>
        </p:nvCxnSpPr>
        <p:spPr>
          <a:xfrm>
            <a:off x="6197682" y="2539667"/>
            <a:ext cx="0" cy="75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97C8F-4F27-4BF1-8C7B-BF026DA232C9}"/>
              </a:ext>
            </a:extLst>
          </p:cNvPr>
          <p:cNvCxnSpPr>
            <a:cxnSpLocks/>
          </p:cNvCxnSpPr>
          <p:nvPr/>
        </p:nvCxnSpPr>
        <p:spPr>
          <a:xfrm flipH="1">
            <a:off x="5257356" y="3716160"/>
            <a:ext cx="6552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198B24-44AA-4227-B9F3-9869EB9DDA9F}"/>
              </a:ext>
            </a:extLst>
          </p:cNvPr>
          <p:cNvSpPr txBox="1"/>
          <p:nvPr/>
        </p:nvSpPr>
        <p:spPr>
          <a:xfrm>
            <a:off x="5160921" y="3447688"/>
            <a:ext cx="906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Test data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0BFC04-7552-4515-837A-7EDBC1CAE7DF}"/>
              </a:ext>
            </a:extLst>
          </p:cNvPr>
          <p:cNvSpPr/>
          <p:nvPr/>
        </p:nvSpPr>
        <p:spPr>
          <a:xfrm>
            <a:off x="2106343" y="3429000"/>
            <a:ext cx="1195712" cy="739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Save it as a pickle file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4C62C4-E3F9-435C-9660-998875D89EDA}"/>
              </a:ext>
            </a:extLst>
          </p:cNvPr>
          <p:cNvSpPr txBox="1"/>
          <p:nvPr/>
        </p:nvSpPr>
        <p:spPr>
          <a:xfrm>
            <a:off x="3354068" y="3444023"/>
            <a:ext cx="7995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High accuracy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9D7521-5198-4482-861F-C09CE81EFD3E}"/>
              </a:ext>
            </a:extLst>
          </p:cNvPr>
          <p:cNvCxnSpPr>
            <a:cxnSpLocks/>
          </p:cNvCxnSpPr>
          <p:nvPr/>
        </p:nvCxnSpPr>
        <p:spPr>
          <a:xfrm flipH="1">
            <a:off x="3311482" y="3738285"/>
            <a:ext cx="75654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26ABDE-577E-495A-A722-8524050C9B34}"/>
              </a:ext>
            </a:extLst>
          </p:cNvPr>
          <p:cNvCxnSpPr>
            <a:cxnSpLocks/>
          </p:cNvCxnSpPr>
          <p:nvPr/>
        </p:nvCxnSpPr>
        <p:spPr>
          <a:xfrm flipV="1">
            <a:off x="5039781" y="2198887"/>
            <a:ext cx="5088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756F51A-D0B6-4AD7-A473-5CC822FAA0EB}"/>
              </a:ext>
            </a:extLst>
          </p:cNvPr>
          <p:cNvSpPr/>
          <p:nvPr/>
        </p:nvSpPr>
        <p:spPr>
          <a:xfrm>
            <a:off x="3753826" y="4597838"/>
            <a:ext cx="2097350" cy="102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Hyper parameters training</a:t>
            </a:r>
          </a:p>
          <a:p>
            <a:pPr algn="ctr"/>
            <a:r>
              <a:rPr lang="en-IN" sz="1350" dirty="0"/>
              <a:t>(Grid Search CV </a:t>
            </a:r>
          </a:p>
          <a:p>
            <a:pPr algn="ctr"/>
            <a:r>
              <a:rPr lang="en-IN" sz="1350" dirty="0"/>
              <a:t>Or</a:t>
            </a:r>
          </a:p>
          <a:p>
            <a:pPr algn="ctr"/>
            <a:r>
              <a:rPr lang="en-IN" sz="1350" dirty="0"/>
              <a:t>Random Search)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8B40BB-114B-4AD3-9A5B-3EABC9B28A64}"/>
              </a:ext>
            </a:extLst>
          </p:cNvPr>
          <p:cNvSpPr txBox="1"/>
          <p:nvPr/>
        </p:nvSpPr>
        <p:spPr>
          <a:xfrm>
            <a:off x="4821367" y="4172912"/>
            <a:ext cx="13108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Low    Accuracy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C742F0-63C7-4B4D-AEF4-49D80450E7FA}"/>
              </a:ext>
            </a:extLst>
          </p:cNvPr>
          <p:cNvCxnSpPr>
            <a:stCxn id="12" idx="2"/>
          </p:cNvCxnSpPr>
          <p:nvPr/>
        </p:nvCxnSpPr>
        <p:spPr>
          <a:xfrm>
            <a:off x="4675307" y="4067471"/>
            <a:ext cx="0" cy="54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3070331-CC4B-43AC-AE93-2F76A2FF9739}"/>
              </a:ext>
            </a:extLst>
          </p:cNvPr>
          <p:cNvCxnSpPr>
            <a:stCxn id="37" idx="3"/>
            <a:endCxn id="11" idx="2"/>
          </p:cNvCxnSpPr>
          <p:nvPr/>
        </p:nvCxnSpPr>
        <p:spPr>
          <a:xfrm flipV="1">
            <a:off x="5851176" y="4048068"/>
            <a:ext cx="636314" cy="10647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81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3218"/>
            <a:ext cx="9144000" cy="1786597"/>
          </a:xfrm>
        </p:spPr>
        <p:txBody>
          <a:bodyPr>
            <a:normAutofit/>
          </a:bodyPr>
          <a:lstStyle/>
          <a:p>
            <a:r>
              <a:rPr lang="en-US" sz="3600" cap="none" spc="-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 </a:t>
            </a:r>
            <a:r>
              <a:rPr lang="en-US" sz="3600" cap="none" spc="67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"Automatic </a:t>
            </a:r>
            <a:r>
              <a:rPr lang="en-US" sz="3600" cap="none" spc="6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Deception Detection </a:t>
            </a:r>
            <a:r>
              <a:rPr lang="en-US" sz="3600" cap="none" spc="37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For </a:t>
            </a:r>
            <a:r>
              <a:rPr lang="en-US" sz="3600" cap="none" spc="60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Detecting </a:t>
            </a:r>
            <a:r>
              <a:rPr lang="en-US" sz="3600" cap="none" spc="37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Fake News" </a:t>
            </a:r>
            <a:r>
              <a:rPr lang="en-US" sz="3600" cap="none" spc="52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by  </a:t>
            </a:r>
            <a:r>
              <a:rPr lang="en-US" sz="3600" cap="none" spc="15" baseline="25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Conroy</a:t>
            </a:r>
            <a:r>
              <a:rPr lang="en-US" cap="none" spc="1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,  Niall J and Rubin</a:t>
            </a:r>
            <a:endParaRPr lang="en-US" dirty="0">
              <a:solidFill>
                <a:srgbClr val="CC99FF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59" y="2309944"/>
            <a:ext cx="8046720" cy="462123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2400" spc="-25" dirty="0">
                <a:latin typeface="Century" pitchFamily="18" charset="0"/>
                <a:cs typeface="Century"/>
              </a:rPr>
              <a:t>They  proposed two </a:t>
            </a:r>
            <a:r>
              <a:rPr lang="en-US" sz="2400" spc="-25" dirty="0">
                <a:latin typeface="Century" pitchFamily="18" charset="0"/>
                <a:ea typeface="Cambria Math" pitchFamily="18" charset="0"/>
                <a:cs typeface="Century"/>
              </a:rPr>
              <a:t>method</a:t>
            </a:r>
          </a:p>
          <a:p>
            <a:pPr marL="571500" indent="-571500">
              <a:buFont typeface="Wingdings" pitchFamily="2" charset="2"/>
              <a:buChar char="v"/>
            </a:pPr>
            <a:endParaRPr lang="en-US" sz="2400" spc="-25" dirty="0">
              <a:latin typeface="Century" pitchFamily="18" charset="0"/>
              <a:ea typeface="Cambria Math" pitchFamily="18" charset="0"/>
              <a:cs typeface="Century"/>
            </a:endParaRPr>
          </a:p>
          <a:p>
            <a:pPr marL="571500" indent="-571500">
              <a:buNone/>
            </a:pPr>
            <a:r>
              <a:rPr lang="en-US" sz="2400" spc="-25" dirty="0">
                <a:latin typeface="Century" pitchFamily="18" charset="0"/>
                <a:cs typeface="Century"/>
              </a:rPr>
              <a:t> </a:t>
            </a:r>
            <a:r>
              <a:rPr lang="en-US" sz="2400" b="1" spc="-25" dirty="0">
                <a:latin typeface="Century" pitchFamily="18" charset="0"/>
                <a:cs typeface="Century"/>
              </a:rPr>
              <a:t>*  Linguistic approach  </a:t>
            </a:r>
            <a:r>
              <a:rPr lang="en-US" sz="2400" spc="-25" dirty="0">
                <a:latin typeface="Century" pitchFamily="18" charset="0"/>
                <a:cs typeface="Century"/>
              </a:rPr>
              <a:t>which  include  various syntactical  and  </a:t>
            </a:r>
            <a:r>
              <a:rPr lang="en-US" sz="2400" spc="-25" dirty="0" err="1">
                <a:latin typeface="Century" pitchFamily="18" charset="0"/>
                <a:cs typeface="Century"/>
              </a:rPr>
              <a:t>sematic</a:t>
            </a:r>
            <a:r>
              <a:rPr lang="en-US" sz="2400" spc="-25" dirty="0">
                <a:latin typeface="Century" pitchFamily="18" charset="0"/>
                <a:cs typeface="Century"/>
              </a:rPr>
              <a:t>  features  used  in  deception   detection.</a:t>
            </a:r>
          </a:p>
          <a:p>
            <a:pPr marL="571500" indent="-571500">
              <a:buNone/>
            </a:pPr>
            <a:endParaRPr lang="en-US" sz="2400" spc="-25" dirty="0">
              <a:latin typeface="Century" pitchFamily="18" charset="0"/>
              <a:cs typeface="Century"/>
            </a:endParaRPr>
          </a:p>
          <a:p>
            <a:pPr marL="571500" indent="-571500">
              <a:buNone/>
            </a:pPr>
            <a:r>
              <a:rPr lang="en-US" sz="2400" spc="-25" dirty="0">
                <a:latin typeface="Century" pitchFamily="18" charset="0"/>
                <a:cs typeface="Century"/>
              </a:rPr>
              <a:t> </a:t>
            </a:r>
            <a:r>
              <a:rPr lang="en-US" sz="2400" b="1" spc="-25" dirty="0">
                <a:latin typeface="Century" pitchFamily="18" charset="0"/>
                <a:cs typeface="Century"/>
              </a:rPr>
              <a:t>*  Network approach  </a:t>
            </a:r>
            <a:r>
              <a:rPr lang="en-US" sz="2400" spc="-25" dirty="0">
                <a:latin typeface="Century" pitchFamily="18" charset="0"/>
                <a:cs typeface="Century"/>
              </a:rPr>
              <a:t>which depends on querying existing knowledge network or publicly available structured  data.</a:t>
            </a:r>
            <a:endParaRPr lang="en-US" sz="2400" dirty="0">
              <a:latin typeface="Century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44393"/>
            <a:ext cx="91439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The 78th </a:t>
            </a:r>
            <a:r>
              <a:rPr lang="en-US" sz="1400" spc="45" dirty="0">
                <a:latin typeface="Arial" panose="020B0604020202020204" pitchFamily="34" charset="0"/>
                <a:cs typeface="Arial" panose="020B0604020202020204" pitchFamily="34" charset="0"/>
              </a:rPr>
              <a:t>ASIS&amp;T</a:t>
            </a:r>
            <a:r>
              <a:rPr lang="en-US" sz="14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Annual Meeting Information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Impact: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lang="en-US" sz="1400" spc="26" dirty="0" err="1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lang="en-US" sz="1400" spc="34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spc="1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Community,  ASIST’15, 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(Silver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Springs, MD, </a:t>
            </a:r>
            <a:r>
              <a:rPr lang="en-US" sz="14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USA), </a:t>
            </a:r>
            <a:r>
              <a:rPr lang="en-US" sz="1400" spc="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pp.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82:1–82:4, </a:t>
            </a:r>
            <a:r>
              <a:rPr lang="en-US" sz="1400" spc="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</a:t>
            </a:r>
            <a:r>
              <a:rPr lang="en-US" sz="14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</a:t>
            </a:r>
            <a:r>
              <a:rPr lang="en-US" sz="1400" spc="1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 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en-US" sz="1400" spc="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2015.</a:t>
            </a:r>
          </a:p>
          <a:p>
            <a:endParaRPr lang="en-US" sz="1400" spc="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1B4904-9A42-49EC-AD7B-DAB01E7A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89" y="896539"/>
            <a:ext cx="8191822" cy="440531"/>
          </a:xfrm>
        </p:spPr>
        <p:txBody>
          <a:bodyPr>
            <a:noAutofit/>
          </a:bodyPr>
          <a:lstStyle/>
          <a:p>
            <a:pPr algn="ctr"/>
            <a:r>
              <a:rPr lang="en-IN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FAKE NEWS DETECTOR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F1575-4D20-4816-A105-BCA4EB596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5919"/>
            <a:ext cx="8335838" cy="488942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690DAC-2C3C-4DE8-9024-395A27FBBF6F}"/>
              </a:ext>
            </a:extLst>
          </p:cNvPr>
          <p:cNvSpPr/>
          <p:nvPr/>
        </p:nvSpPr>
        <p:spPr>
          <a:xfrm>
            <a:off x="1000125" y="2057400"/>
            <a:ext cx="121443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User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227CAB-7E9A-421E-B14B-C8DA2ADED6CC}"/>
              </a:ext>
            </a:extLst>
          </p:cNvPr>
          <p:cNvSpPr/>
          <p:nvPr/>
        </p:nvSpPr>
        <p:spPr>
          <a:xfrm>
            <a:off x="3207544" y="2076450"/>
            <a:ext cx="121443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Crawl data from the link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28FE4A-D145-412E-9577-5E1924469602}"/>
              </a:ext>
            </a:extLst>
          </p:cNvPr>
          <p:cNvSpPr/>
          <p:nvPr/>
        </p:nvSpPr>
        <p:spPr>
          <a:xfrm>
            <a:off x="5464969" y="2057400"/>
            <a:ext cx="121443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Extracting reviews and posts from </a:t>
            </a:r>
            <a:r>
              <a:rPr lang="en-IN" sz="1350" dirty="0" err="1"/>
              <a:t>i</a:t>
            </a:r>
            <a:r>
              <a:rPr lang="en-IN" sz="1350" dirty="0"/>
              <a:t>/p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2CF192-D543-4ACA-954E-6BA5A7DC570A}"/>
              </a:ext>
            </a:extLst>
          </p:cNvPr>
          <p:cNvSpPr/>
          <p:nvPr/>
        </p:nvSpPr>
        <p:spPr>
          <a:xfrm>
            <a:off x="7655664" y="3483769"/>
            <a:ext cx="1214438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Load the pickle file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31A4EC-8A9C-415A-A430-BEF640EF43C1}"/>
              </a:ext>
            </a:extLst>
          </p:cNvPr>
          <p:cNvSpPr/>
          <p:nvPr/>
        </p:nvSpPr>
        <p:spPr>
          <a:xfrm>
            <a:off x="6732240" y="5486014"/>
            <a:ext cx="1164431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FAKE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45B62D-1235-4C55-B7D2-BB4A0C8B782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421981" y="2450306"/>
            <a:ext cx="1042988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68787D-91AE-40AC-A273-D628B7C84A9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14563" y="2450306"/>
            <a:ext cx="992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FC40B6-E47C-48F2-8E4A-7CD3FFA2D0AB}"/>
              </a:ext>
            </a:extLst>
          </p:cNvPr>
          <p:cNvCxnSpPr>
            <a:cxnSpLocks/>
          </p:cNvCxnSpPr>
          <p:nvPr/>
        </p:nvCxnSpPr>
        <p:spPr>
          <a:xfrm>
            <a:off x="8262883" y="2862263"/>
            <a:ext cx="0" cy="62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23F950-E267-4506-B1B9-23180BF798FB}"/>
              </a:ext>
            </a:extLst>
          </p:cNvPr>
          <p:cNvCxnSpPr>
            <a:cxnSpLocks/>
          </p:cNvCxnSpPr>
          <p:nvPr/>
        </p:nvCxnSpPr>
        <p:spPr>
          <a:xfrm>
            <a:off x="6072188" y="4346102"/>
            <a:ext cx="1117591" cy="112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FDD0F7-EF7D-442E-B2DC-4682B0DEAA29}"/>
              </a:ext>
            </a:extLst>
          </p:cNvPr>
          <p:cNvSpPr/>
          <p:nvPr/>
        </p:nvSpPr>
        <p:spPr>
          <a:xfrm>
            <a:off x="4368628" y="5467671"/>
            <a:ext cx="1164432" cy="785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REAL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91CE8B-090B-4891-9207-A01E1DC89701}"/>
              </a:ext>
            </a:extLst>
          </p:cNvPr>
          <p:cNvCxnSpPr>
            <a:cxnSpLocks/>
          </p:cNvCxnSpPr>
          <p:nvPr/>
        </p:nvCxnSpPr>
        <p:spPr>
          <a:xfrm flipH="1">
            <a:off x="4950844" y="4346102"/>
            <a:ext cx="1088835" cy="112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9D810A-A1B8-47D3-A655-8795B0085C73}"/>
              </a:ext>
            </a:extLst>
          </p:cNvPr>
          <p:cNvSpPr txBox="1"/>
          <p:nvPr/>
        </p:nvSpPr>
        <p:spPr>
          <a:xfrm>
            <a:off x="2364581" y="20764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382AD0-2B5E-4968-8535-66FCE06B1900}"/>
              </a:ext>
            </a:extLst>
          </p:cNvPr>
          <p:cNvSpPr/>
          <p:nvPr/>
        </p:nvSpPr>
        <p:spPr>
          <a:xfrm>
            <a:off x="5449724" y="3509962"/>
            <a:ext cx="1318023" cy="821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Predicting the input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D221C4-59BE-4663-B804-AE9E347D961D}"/>
              </a:ext>
            </a:extLst>
          </p:cNvPr>
          <p:cNvCxnSpPr>
            <a:cxnSpLocks/>
          </p:cNvCxnSpPr>
          <p:nvPr/>
        </p:nvCxnSpPr>
        <p:spPr>
          <a:xfrm flipH="1">
            <a:off x="6732240" y="3876675"/>
            <a:ext cx="923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7DD99D-DE63-4FA3-8187-EE84F4644036}"/>
              </a:ext>
            </a:extLst>
          </p:cNvPr>
          <p:cNvCxnSpPr>
            <a:stCxn id="7" idx="3"/>
          </p:cNvCxnSpPr>
          <p:nvPr/>
        </p:nvCxnSpPr>
        <p:spPr>
          <a:xfrm flipV="1">
            <a:off x="6679407" y="2445782"/>
            <a:ext cx="844921" cy="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682250B-96D0-4E0C-A5FC-2A23DB2C1CB2}"/>
              </a:ext>
            </a:extLst>
          </p:cNvPr>
          <p:cNvSpPr/>
          <p:nvPr/>
        </p:nvSpPr>
        <p:spPr>
          <a:xfrm>
            <a:off x="7596336" y="2057400"/>
            <a:ext cx="1368149" cy="804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Pre-process the data</a:t>
            </a:r>
          </a:p>
        </p:txBody>
      </p:sp>
    </p:spTree>
    <p:extLst>
      <p:ext uri="{BB962C8B-B14F-4D97-AF65-F5344CB8AC3E}">
        <p14:creationId xmlns:p14="http://schemas.microsoft.com/office/powerpoint/2010/main" val="2971288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FFE4-1AEB-4979-9EF4-307F60E6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7499176" cy="803175"/>
          </a:xfrm>
        </p:spPr>
        <p:txBody>
          <a:bodyPr>
            <a:normAutofit/>
          </a:bodyPr>
          <a:lstStyle/>
          <a:p>
            <a:r>
              <a:rPr lang="en-IN" dirty="0"/>
              <a:t> html Code for webpage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451C-C8D4-43CB-8A7C-CEBF852D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7772400" cy="3977535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https://github.com/ceccs18c43/Fake-News-Detection/blob/main/home.html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511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6549-AFC3-47BD-8965-CED4D6FD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E5E8-BC4C-4B51-81BD-F9B9801B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https://github.com/ceccs18c35/Fake-News-Detector/blob/main/Fake_news_detector.ipynb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920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D2D6-93ED-4FCD-9A06-1F2D27D6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844A-2F69-4553-AF3D-5BE6B693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95764" indent="-342900">
              <a:tabLst>
                <a:tab pos="142399" algn="l"/>
              </a:tabLst>
            </a:pPr>
            <a:r>
              <a:rPr lang="en-US" sz="2000" spc="53" dirty="0">
                <a:latin typeface="Palatino Linotype"/>
                <a:cs typeface="Palatino Linotype"/>
              </a:rPr>
              <a:t>Detect </a:t>
            </a:r>
            <a:r>
              <a:rPr lang="en-US" sz="2000" spc="41" dirty="0">
                <a:latin typeface="Palatino Linotype"/>
                <a:cs typeface="Palatino Linotype"/>
              </a:rPr>
              <a:t>fake </a:t>
            </a:r>
            <a:r>
              <a:rPr lang="en-US" sz="2000" spc="26" dirty="0">
                <a:latin typeface="Palatino Linotype"/>
                <a:cs typeface="Palatino Linotype"/>
              </a:rPr>
              <a:t>news </a:t>
            </a:r>
            <a:r>
              <a:rPr lang="en-US" sz="2000" spc="49" dirty="0">
                <a:latin typeface="Palatino Linotype"/>
                <a:cs typeface="Palatino Linotype"/>
              </a:rPr>
              <a:t>using Machine </a:t>
            </a:r>
            <a:r>
              <a:rPr lang="en-US" sz="2000" spc="64" dirty="0">
                <a:latin typeface="Palatino Linotype"/>
                <a:cs typeface="Palatino Linotype"/>
              </a:rPr>
              <a:t>Learning </a:t>
            </a:r>
            <a:r>
              <a:rPr lang="en-US" sz="2000" spc="45" dirty="0">
                <a:latin typeface="Palatino Linotype"/>
                <a:cs typeface="Palatino Linotype"/>
              </a:rPr>
              <a:t>and </a:t>
            </a:r>
            <a:r>
              <a:rPr lang="en-US" sz="2000" spc="75" dirty="0">
                <a:latin typeface="Palatino Linotype"/>
                <a:cs typeface="Palatino Linotype"/>
              </a:rPr>
              <a:t>NLP</a:t>
            </a:r>
            <a:r>
              <a:rPr lang="en-US" sz="2000" spc="120" dirty="0">
                <a:latin typeface="Palatino Linotype"/>
                <a:cs typeface="Palatino Linotype"/>
              </a:rPr>
              <a:t> </a:t>
            </a:r>
            <a:r>
              <a:rPr lang="en-US" sz="2000" spc="49" dirty="0">
                <a:latin typeface="Palatino Linotype"/>
                <a:cs typeface="Palatino Linotype"/>
              </a:rPr>
              <a:t>techniques</a:t>
            </a:r>
            <a:endParaRPr lang="en-US" sz="2000" dirty="0">
              <a:latin typeface="Palatino Linotype"/>
              <a:cs typeface="Palatino Linotype"/>
            </a:endParaRPr>
          </a:p>
          <a:p>
            <a:pPr marL="395764" indent="-342900">
              <a:tabLst>
                <a:tab pos="142399" algn="l"/>
              </a:tabLst>
            </a:pPr>
            <a:r>
              <a:rPr lang="en-US" sz="2000" spc="53" dirty="0">
                <a:latin typeface="Palatino Linotype"/>
                <a:cs typeface="Palatino Linotype"/>
              </a:rPr>
              <a:t>Detect </a:t>
            </a:r>
            <a:r>
              <a:rPr lang="en-US" sz="2000" spc="38" dirty="0">
                <a:latin typeface="Palatino Linotype"/>
                <a:cs typeface="Palatino Linotype"/>
              </a:rPr>
              <a:t>fake </a:t>
            </a:r>
            <a:r>
              <a:rPr lang="en-US" sz="2000" spc="26" dirty="0">
                <a:latin typeface="Palatino Linotype"/>
                <a:cs typeface="Palatino Linotype"/>
              </a:rPr>
              <a:t>news </a:t>
            </a:r>
            <a:r>
              <a:rPr lang="en-US" sz="2000" spc="45" dirty="0">
                <a:latin typeface="Palatino Linotype"/>
                <a:cs typeface="Palatino Linotype"/>
              </a:rPr>
              <a:t>in </a:t>
            </a:r>
            <a:r>
              <a:rPr lang="en-US" sz="2000" spc="38" dirty="0">
                <a:latin typeface="Palatino Linotype"/>
                <a:cs typeface="Palatino Linotype"/>
              </a:rPr>
              <a:t>social </a:t>
            </a:r>
            <a:r>
              <a:rPr lang="en-US" sz="2000" spc="49" dirty="0">
                <a:latin typeface="Palatino Linotype"/>
                <a:cs typeface="Palatino Linotype"/>
              </a:rPr>
              <a:t>media </a:t>
            </a:r>
            <a:r>
              <a:rPr lang="en-US" sz="2000" spc="45" dirty="0">
                <a:latin typeface="Palatino Linotype"/>
                <a:cs typeface="Palatino Linotype"/>
              </a:rPr>
              <a:t>in </a:t>
            </a:r>
            <a:r>
              <a:rPr lang="en-US" sz="2000" spc="75" dirty="0">
                <a:latin typeface="Palatino Linotype"/>
                <a:cs typeface="Palatino Linotype"/>
              </a:rPr>
              <a:t>a </a:t>
            </a:r>
            <a:r>
              <a:rPr lang="en-US" sz="2000" spc="53" dirty="0">
                <a:latin typeface="Palatino Linotype"/>
                <a:cs typeface="Palatino Linotype"/>
              </a:rPr>
              <a:t>short </a:t>
            </a:r>
            <a:r>
              <a:rPr lang="en-US" sz="2000" spc="30" dirty="0">
                <a:latin typeface="Palatino Linotype"/>
                <a:cs typeface="Palatino Linotype"/>
              </a:rPr>
              <a:t>period </a:t>
            </a:r>
            <a:r>
              <a:rPr lang="en-US" sz="2000" spc="56" dirty="0">
                <a:latin typeface="Palatino Linotype"/>
                <a:cs typeface="Palatino Linotype"/>
              </a:rPr>
              <a:t>of </a:t>
            </a:r>
            <a:r>
              <a:rPr lang="en-US" sz="2000" spc="53" dirty="0">
                <a:latin typeface="Palatino Linotype"/>
                <a:cs typeface="Palatino Linotype"/>
              </a:rPr>
              <a:t>time</a:t>
            </a:r>
            <a:endParaRPr lang="en-US" sz="2000" spc="127" dirty="0">
              <a:latin typeface="Palatino Linotype"/>
              <a:cs typeface="Palatino Linotype"/>
            </a:endParaRPr>
          </a:p>
          <a:p>
            <a:pPr marL="395764" indent="-342900">
              <a:tabLst>
                <a:tab pos="142399" algn="l"/>
              </a:tabLst>
            </a:pPr>
            <a:r>
              <a:rPr lang="en-US" sz="2000" spc="68" dirty="0">
                <a:latin typeface="Palatino Linotype"/>
                <a:cs typeface="Palatino Linotype"/>
              </a:rPr>
              <a:t>Reduces the spread of fake news relating to health</a:t>
            </a:r>
            <a:endParaRPr lang="en-US" sz="20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094392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27F6-12F9-4D63-A132-E54BC7BB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9C29-250D-4125-9186-10D5EB5D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spc="34" dirty="0">
                <a:latin typeface="Palatino Linotype"/>
                <a:cs typeface="Palatino Linotype"/>
              </a:rPr>
              <a:t>Detects fake news in Facebook and Twitter only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spc="34" dirty="0">
                <a:latin typeface="Palatino Linotype"/>
                <a:cs typeface="Palatino Linotype"/>
              </a:rPr>
              <a:t>Does not detect fake news through images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spc="34" dirty="0">
                <a:latin typeface="Palatino Linotype"/>
                <a:cs typeface="Palatino Linotype"/>
              </a:rPr>
              <a:t>Does not detect fake news in other languages except English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spc="34" dirty="0">
                <a:latin typeface="Palatino Linotype"/>
                <a:cs typeface="Palatino Linotype"/>
              </a:rPr>
              <a:t>Requires large amount of dataset for training</a:t>
            </a:r>
          </a:p>
        </p:txBody>
      </p:sp>
    </p:spTree>
    <p:extLst>
      <p:ext uri="{BB962C8B-B14F-4D97-AF65-F5344CB8AC3E}">
        <p14:creationId xmlns:p14="http://schemas.microsoft.com/office/powerpoint/2010/main" val="2902807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5F3B-841D-4B02-8D1D-989D8F67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F643-2B4C-410D-AF8D-8D1538287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1264"/>
            <a:ext cx="7772400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pc="45" dirty="0">
                <a:latin typeface="Palatino Linotype"/>
                <a:cs typeface="Palatino Linotype"/>
              </a:rPr>
              <a:t>                       Our project </a:t>
            </a:r>
            <a:r>
              <a:rPr lang="en-US" sz="2000" dirty="0">
                <a:latin typeface="Palatino Linotype" panose="02040502050505030304" pitchFamily="18" charset="0"/>
              </a:rPr>
              <a:t>provides an insight into the procedure of detecting fake news, it's implementation and its results . It also </a:t>
            </a:r>
            <a:r>
              <a:rPr lang="en-US" sz="2000" spc="45" dirty="0">
                <a:latin typeface="Palatino Linotype"/>
                <a:cs typeface="Palatino Linotype"/>
              </a:rPr>
              <a:t>helps </a:t>
            </a:r>
            <a:r>
              <a:rPr lang="en-US" sz="2000" spc="50" dirty="0">
                <a:latin typeface="Palatino Linotype"/>
                <a:cs typeface="Palatino Linotype"/>
              </a:rPr>
              <a:t>us </a:t>
            </a:r>
            <a:r>
              <a:rPr lang="en-US" sz="2000" spc="35" dirty="0">
                <a:latin typeface="Palatino Linotype"/>
                <a:cs typeface="Palatino Linotype"/>
              </a:rPr>
              <a:t>to </a:t>
            </a:r>
            <a:r>
              <a:rPr lang="en-US" sz="2000" spc="70" dirty="0">
                <a:latin typeface="Palatino Linotype"/>
                <a:cs typeface="Palatino Linotype"/>
              </a:rPr>
              <a:t>determine </a:t>
            </a:r>
            <a:r>
              <a:rPr lang="en-US" sz="2000" spc="75" dirty="0">
                <a:latin typeface="Palatino Linotype"/>
                <a:cs typeface="Palatino Linotype"/>
              </a:rPr>
              <a:t>the </a:t>
            </a:r>
            <a:r>
              <a:rPr lang="en-US" sz="2000" spc="50" dirty="0">
                <a:latin typeface="Palatino Linotype"/>
                <a:cs typeface="Palatino Linotype"/>
              </a:rPr>
              <a:t>fake </a:t>
            </a:r>
            <a:r>
              <a:rPr lang="en-US" sz="2000" spc="35" dirty="0">
                <a:latin typeface="Palatino Linotype"/>
                <a:cs typeface="Palatino Linotype"/>
              </a:rPr>
              <a:t>news </a:t>
            </a:r>
            <a:r>
              <a:rPr lang="en-US" sz="2000" spc="60" dirty="0">
                <a:latin typeface="Palatino Linotype"/>
                <a:cs typeface="Palatino Linotype"/>
              </a:rPr>
              <a:t>in </a:t>
            </a:r>
            <a:r>
              <a:rPr lang="en-US" sz="2000" spc="70" dirty="0">
                <a:latin typeface="Palatino Linotype"/>
                <a:cs typeface="Palatino Linotype"/>
              </a:rPr>
              <a:t>short </a:t>
            </a:r>
            <a:r>
              <a:rPr lang="en-US" sz="2000" spc="40" dirty="0">
                <a:latin typeface="Palatino Linotype"/>
                <a:cs typeface="Palatino Linotype"/>
              </a:rPr>
              <a:t>period </a:t>
            </a:r>
            <a:r>
              <a:rPr lang="en-US" sz="2000" spc="75" dirty="0">
                <a:latin typeface="Palatino Linotype"/>
                <a:cs typeface="Palatino Linotype"/>
              </a:rPr>
              <a:t>of  </a:t>
            </a:r>
            <a:r>
              <a:rPr lang="en-US" sz="2000" spc="70" dirty="0">
                <a:latin typeface="Palatino Linotype"/>
                <a:cs typeface="Palatino Linotype"/>
              </a:rPr>
              <a:t>time and will help us to </a:t>
            </a:r>
            <a:r>
              <a:rPr lang="en-US" sz="2000" spc="55" dirty="0">
                <a:latin typeface="Palatino Linotype"/>
                <a:cs typeface="Palatino Linotype"/>
              </a:rPr>
              <a:t>control </a:t>
            </a:r>
            <a:r>
              <a:rPr lang="en-US" sz="2000" spc="75" dirty="0">
                <a:latin typeface="Palatino Linotype"/>
                <a:cs typeface="Palatino Linotype"/>
              </a:rPr>
              <a:t>the </a:t>
            </a:r>
            <a:r>
              <a:rPr lang="en-US" sz="2000" spc="60" dirty="0">
                <a:latin typeface="Palatino Linotype"/>
                <a:cs typeface="Palatino Linotype"/>
              </a:rPr>
              <a:t>spread </a:t>
            </a:r>
            <a:r>
              <a:rPr lang="en-US" sz="2000" spc="75" dirty="0">
                <a:latin typeface="Palatino Linotype"/>
                <a:cs typeface="Palatino Linotype"/>
              </a:rPr>
              <a:t>of </a:t>
            </a:r>
            <a:r>
              <a:rPr lang="en-US" sz="2000" spc="55" dirty="0">
                <a:latin typeface="Palatino Linotype"/>
                <a:cs typeface="Palatino Linotype"/>
              </a:rPr>
              <a:t>fake </a:t>
            </a:r>
            <a:r>
              <a:rPr lang="en-US" sz="2000" spc="35" dirty="0">
                <a:latin typeface="Palatino Linotype"/>
                <a:cs typeface="Palatino Linotype"/>
              </a:rPr>
              <a:t>news relating to health.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58308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476672"/>
            <a:ext cx="3785896" cy="938893"/>
          </a:xfrm>
        </p:spPr>
        <p:txBody>
          <a:bodyPr>
            <a:normAutofit fontScale="90000"/>
          </a:bodyPr>
          <a:lstStyle/>
          <a:p>
            <a:pPr algn="l"/>
            <a:br>
              <a:rPr lang="en-US" sz="2700" spc="206" dirty="0">
                <a:solidFill>
                  <a:srgbClr val="171615"/>
                </a:solidFill>
                <a:latin typeface="Verdana"/>
                <a:cs typeface="Verdana"/>
              </a:rPr>
            </a:br>
            <a:r>
              <a:rPr lang="en-US" sz="40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  <a:cs typeface="Verdana"/>
              </a:rPr>
              <a:t>REFERENCES</a:t>
            </a:r>
            <a:endParaRPr lang="en-US" sz="4000" b="1" cap="none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576" y="1628800"/>
            <a:ext cx="7632848" cy="4608512"/>
          </a:xfrm>
        </p:spPr>
        <p:txBody>
          <a:bodyPr>
            <a:normAutofit/>
          </a:bodyPr>
          <a:lstStyle/>
          <a:p>
            <a:pPr marL="385763" indent="-385763" algn="l">
              <a:buFont typeface="+mj-lt"/>
              <a:buAutoNum type="arabicPeriod"/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1400" spc="15" dirty="0">
                <a:latin typeface="Arial" panose="020B0604020202020204" pitchFamily="34" charset="0"/>
                <a:cs typeface="Arial" panose="020B0604020202020204" pitchFamily="34" charset="0"/>
              </a:rPr>
              <a:t>Feng,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R.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Banerjee,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spc="-38" dirty="0">
                <a:latin typeface="Arial" panose="020B0604020202020204" pitchFamily="34" charset="0"/>
                <a:cs typeface="Arial" panose="020B0604020202020204" pitchFamily="34" charset="0"/>
              </a:rPr>
              <a:t>Y.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Choi,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“Syntactic stylometry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deception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detection,” 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Proceedings </a:t>
            </a:r>
            <a:r>
              <a:rPr lang="en-US" sz="14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50th Annual Meeting </a:t>
            </a:r>
            <a:r>
              <a:rPr lang="en-US" sz="14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Association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Computational 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Linguistics: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Short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Papers </a:t>
            </a:r>
            <a:r>
              <a:rPr lang="en-US" sz="1400" spc="-15" dirty="0">
                <a:latin typeface="Arial" panose="020B0604020202020204" pitchFamily="34" charset="0"/>
                <a:cs typeface="Arial" panose="020B0604020202020204" pitchFamily="34" charset="0"/>
              </a:rPr>
              <a:t>­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Volume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ACL </a:t>
            </a:r>
            <a:r>
              <a:rPr lang="en-US" sz="1400" spc="11" dirty="0">
                <a:latin typeface="Arial" panose="020B0604020202020204" pitchFamily="34" charset="0"/>
                <a:cs typeface="Arial" panose="020B0604020202020204" pitchFamily="34" charset="0"/>
              </a:rPr>
              <a:t>’12,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(Stroudsburg, PA,USA), </a:t>
            </a:r>
            <a:r>
              <a:rPr lang="en-US" sz="1400" spc="8" dirty="0">
                <a:latin typeface="Arial" panose="020B0604020202020204" pitchFamily="34" charset="0"/>
                <a:cs typeface="Arial" panose="020B0604020202020204" pitchFamily="34" charset="0"/>
              </a:rPr>
              <a:t>pp. </a:t>
            </a:r>
            <a:r>
              <a:rPr lang="en-US" sz="1400" spc="11" dirty="0">
                <a:latin typeface="Arial" panose="020B0604020202020204" pitchFamily="34" charset="0"/>
                <a:cs typeface="Arial" panose="020B0604020202020204" pitchFamily="34" charset="0"/>
              </a:rPr>
              <a:t>171–  </a:t>
            </a:r>
            <a:r>
              <a:rPr lang="en-US" sz="1400" spc="-8" dirty="0">
                <a:latin typeface="Arial" panose="020B0604020202020204" pitchFamily="34" charset="0"/>
                <a:cs typeface="Arial" panose="020B0604020202020204" pitchFamily="34" charset="0"/>
              </a:rPr>
              <a:t>175,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Association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Linguistics,</a:t>
            </a:r>
            <a:r>
              <a:rPr lang="en-US" sz="1400" spc="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11" dirty="0">
                <a:latin typeface="Arial" panose="020B0604020202020204" pitchFamily="34" charset="0"/>
                <a:cs typeface="Arial" panose="020B0604020202020204" pitchFamily="34" charset="0"/>
              </a:rPr>
              <a:t>2012.</a:t>
            </a:r>
          </a:p>
          <a:p>
            <a:pPr marL="385763" indent="-385763" algn="l">
              <a:buFont typeface="+mj-lt"/>
              <a:buAutoNum type="arabicPeriod"/>
            </a:pPr>
            <a:r>
              <a:rPr lang="en-US" sz="1400" spc="-8" dirty="0">
                <a:latin typeface="Arial" panose="020B0604020202020204" pitchFamily="34" charset="0"/>
                <a:cs typeface="Arial" panose="020B0604020202020204" pitchFamily="34" charset="0"/>
              </a:rPr>
              <a:t>N. J. </a:t>
            </a:r>
            <a:r>
              <a:rPr lang="en-US" sz="1400" spc="11" dirty="0">
                <a:latin typeface="Arial" panose="020B0604020202020204" pitchFamily="34" charset="0"/>
                <a:cs typeface="Arial" panose="020B0604020202020204" pitchFamily="34" charset="0"/>
              </a:rPr>
              <a:t>Conroy, </a:t>
            </a:r>
            <a:r>
              <a:rPr lang="en-US" sz="1400" spc="-45" dirty="0">
                <a:latin typeface="Arial" panose="020B0604020202020204" pitchFamily="34" charset="0"/>
                <a:cs typeface="Arial" panose="020B0604020202020204" pitchFamily="34" charset="0"/>
              </a:rPr>
              <a:t>V. 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Rubin,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spc="-38" dirty="0">
                <a:latin typeface="Arial" panose="020B0604020202020204" pitchFamily="34" charset="0"/>
                <a:cs typeface="Arial" panose="020B0604020202020204" pitchFamily="34" charset="0"/>
              </a:rPr>
              <a:t>Y.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Chen, “Automatic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deception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detection: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Methods 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38" dirty="0">
                <a:latin typeface="Arial" panose="020B0604020202020204" pitchFamily="34" charset="0"/>
                <a:cs typeface="Arial" panose="020B0604020202020204" pitchFamily="34" charset="0"/>
              </a:rPr>
              <a:t>finding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news ” in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Proceedings </a:t>
            </a:r>
            <a:r>
              <a:rPr lang="en-US" sz="14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the 78th </a:t>
            </a:r>
            <a:r>
              <a:rPr lang="en-US" sz="1400" spc="45" dirty="0">
                <a:latin typeface="Arial" panose="020B0604020202020204" pitchFamily="34" charset="0"/>
                <a:cs typeface="Arial" panose="020B0604020202020204" pitchFamily="34" charset="0"/>
              </a:rPr>
              <a:t>ASIS&amp;T</a:t>
            </a:r>
            <a:r>
              <a:rPr lang="en-US" sz="14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Annual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Meeting Information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 </a:t>
            </a:r>
            <a:r>
              <a:rPr lang="en-US" sz="14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400" spc="1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Impact: 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spc="1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Community,  ASIST’15, 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(Silver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Springs, MD, </a:t>
            </a:r>
            <a:r>
              <a:rPr lang="en-US" sz="14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USA), </a:t>
            </a:r>
            <a:r>
              <a:rPr lang="en-US" sz="1400" spc="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pp. </a:t>
            </a:r>
            <a:r>
              <a:rPr lang="en-US" sz="1400" spc="26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82:1–82:4, </a:t>
            </a:r>
            <a:r>
              <a:rPr lang="en-US" sz="1400" spc="3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 </a:t>
            </a:r>
            <a:r>
              <a:rPr lang="en-US" sz="1400" spc="3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 </a:t>
            </a:r>
            <a:r>
              <a:rPr lang="en-US" sz="1400" spc="1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  </a:t>
            </a:r>
            <a:r>
              <a:rPr lang="en-US" sz="1400" spc="3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US" sz="1400" spc="23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en-US" sz="1400" spc="94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8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2015.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5763" indent="-385763" algn="l">
              <a:buFont typeface="+mj-lt"/>
              <a:buAutoNum type="arabicPeriod"/>
            </a:pPr>
            <a:r>
              <a:rPr lang="en-US" sz="1400" spc="-45" dirty="0">
                <a:latin typeface="Arial" panose="020B0604020202020204" pitchFamily="34" charset="0"/>
                <a:cs typeface="Arial" panose="020B0604020202020204" pitchFamily="34" charset="0"/>
              </a:rPr>
              <a:t>V.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Pérez­Rosas,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Kleinberg, </a:t>
            </a:r>
            <a:r>
              <a:rPr lang="en-US" sz="1400" spc="4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Lefevre,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R.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Mihalcea, “Automatic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detection  </a:t>
            </a:r>
            <a:r>
              <a:rPr lang="en-US" sz="14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fake news,”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CoRR, </a:t>
            </a:r>
            <a:r>
              <a:rPr lang="en-US" sz="1400" spc="4" dirty="0">
                <a:latin typeface="Arial" panose="020B0604020202020204" pitchFamily="34" charset="0"/>
                <a:cs typeface="Arial" panose="020B0604020202020204" pitchFamily="34" charset="0"/>
              </a:rPr>
              <a:t>vol.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abs/1708.07104,</a:t>
            </a:r>
            <a:r>
              <a:rPr lang="en-US" sz="1400" spc="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5" dirty="0">
                <a:latin typeface="Arial" panose="020B0604020202020204" pitchFamily="34" charset="0"/>
                <a:cs typeface="Arial" panose="020B0604020202020204" pitchFamily="34" charset="0"/>
              </a:rPr>
              <a:t>2017.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5763" indent="-385763" algn="l">
              <a:buFont typeface="+mj-lt"/>
              <a:buAutoNum type="arabicPeriod"/>
            </a:pP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Gilda,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“Evaluating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algorithms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for fake news </a:t>
            </a:r>
            <a:r>
              <a:rPr lang="en-US" sz="1400" spc="26" dirty="0">
                <a:latin typeface="Arial" panose="020B0604020202020204" pitchFamily="34" charset="0"/>
                <a:cs typeface="Arial" panose="020B0604020202020204" pitchFamily="34" charset="0"/>
              </a:rPr>
              <a:t>detection,” </a:t>
            </a:r>
            <a:r>
              <a:rPr lang="en-US" sz="1400" spc="23" dirty="0">
                <a:latin typeface="Arial" panose="020B0604020202020204" pitchFamily="34" charset="0"/>
                <a:cs typeface="Arial" panose="020B0604020202020204" pitchFamily="34" charset="0"/>
              </a:rPr>
              <a:t>in  </a:t>
            </a:r>
            <a:r>
              <a:rPr lang="en-US" sz="1400" spc="-4" dirty="0">
                <a:latin typeface="Arial" panose="020B0604020202020204" pitchFamily="34" charset="0"/>
                <a:cs typeface="Arial" panose="020B0604020202020204" pitchFamily="34" charset="0"/>
              </a:rPr>
              <a:t>2017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IEEE 15th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en-US" sz="1400" spc="30" dirty="0">
                <a:latin typeface="Arial" panose="020B0604020202020204" pitchFamily="34" charset="0"/>
                <a:cs typeface="Arial" panose="020B0604020202020204" pitchFamily="34" charset="0"/>
              </a:rPr>
              <a:t>Conference on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Research and Development (SCOReD),  </a:t>
            </a:r>
            <a:r>
              <a:rPr lang="en-US" sz="1400" spc="8" dirty="0">
                <a:latin typeface="Arial" panose="020B0604020202020204" pitchFamily="34" charset="0"/>
                <a:cs typeface="Arial" panose="020B0604020202020204" pitchFamily="34" charset="0"/>
              </a:rPr>
              <a:t>pp. </a:t>
            </a:r>
            <a:r>
              <a:rPr lang="en-US" sz="1400" spc="15" dirty="0">
                <a:latin typeface="Arial" panose="020B0604020202020204" pitchFamily="34" charset="0"/>
                <a:cs typeface="Arial" panose="020B0604020202020204" pitchFamily="34" charset="0"/>
              </a:rPr>
              <a:t>110–115, </a:t>
            </a:r>
            <a:r>
              <a:rPr lang="en-US" sz="1400" spc="34" dirty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r>
              <a:rPr lang="en-US" sz="1400" spc="1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5" dirty="0">
                <a:latin typeface="Arial" panose="020B0604020202020204" pitchFamily="34" charset="0"/>
                <a:cs typeface="Arial" panose="020B0604020202020204" pitchFamily="34" charset="0"/>
              </a:rPr>
              <a:t>2017.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5763" indent="-385763" algn="l">
              <a:buFont typeface="+mj-lt"/>
              <a:buAutoNum type="arabicPeriod"/>
            </a:pPr>
            <a:endParaRPr lang="en-US" sz="1200" spc="11" dirty="0">
              <a:solidFill>
                <a:srgbClr val="171615"/>
              </a:solidFill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7F7D-B9B8-4188-974B-7A326A1B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89" y="2882900"/>
            <a:ext cx="7598569" cy="1092200"/>
          </a:xfrm>
        </p:spPr>
        <p:txBody>
          <a:bodyPr>
            <a:noAutofit/>
          </a:bodyPr>
          <a:lstStyle/>
          <a:p>
            <a:pPr algn="ctr"/>
            <a:r>
              <a:rPr lang="en-IN" sz="72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Lucida Calligraphy" panose="03010101010101010101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9032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1"/>
            <a:ext cx="9144000" cy="1456267"/>
          </a:xfrm>
        </p:spPr>
        <p:txBody>
          <a:bodyPr>
            <a:normAutofit/>
          </a:bodyPr>
          <a:lstStyle/>
          <a:p>
            <a:r>
              <a:rPr lang="en-US" sz="2700" cap="none" spc="-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 </a:t>
            </a:r>
            <a:r>
              <a:rPr lang="en-US" sz="2700" cap="none" spc="3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“Automatic </a:t>
            </a:r>
            <a:r>
              <a:rPr lang="en-US" sz="2700" cap="none" spc="4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Detection  </a:t>
            </a:r>
            <a:r>
              <a:rPr lang="en-US" sz="2700" cap="none" spc="10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Of </a:t>
            </a:r>
            <a:r>
              <a:rPr lang="en-US" sz="2700" cap="none" spc="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Fake News,” by </a:t>
            </a:r>
            <a:r>
              <a:rPr lang="en-US" sz="2700" cap="none" spc="-6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v. </a:t>
            </a:r>
            <a:r>
              <a:rPr lang="en-US" sz="2700" cap="none" spc="40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Pérez­rosas</a:t>
            </a:r>
            <a:r>
              <a:rPr lang="en-US" sz="2700" cap="none" spc="4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, </a:t>
            </a:r>
            <a:r>
              <a:rPr lang="en-US" sz="2700" cap="none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b. </a:t>
            </a:r>
            <a:r>
              <a:rPr lang="en-US" sz="2700" cap="none" spc="3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Kleinberg, </a:t>
            </a:r>
            <a:r>
              <a:rPr lang="en-US" sz="2700" cap="none" spc="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a. </a:t>
            </a:r>
            <a:r>
              <a:rPr lang="en-US" sz="2700" cap="none" spc="2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Lefevre</a:t>
            </a:r>
            <a:r>
              <a:rPr lang="en-US" sz="2700" cap="none" spc="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, </a:t>
            </a:r>
            <a:r>
              <a:rPr lang="en-US" sz="27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and </a:t>
            </a:r>
            <a:r>
              <a:rPr lang="en-US" sz="2700" cap="none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r. </a:t>
            </a:r>
            <a:r>
              <a:rPr lang="en-US" sz="2700" cap="none" spc="3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Mihalcea</a:t>
            </a:r>
            <a:br>
              <a:rPr lang="en-US" cap="none" spc="35" dirty="0">
                <a:latin typeface="Century"/>
                <a:cs typeface="Century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12" y="1856935"/>
            <a:ext cx="8975187" cy="5001065"/>
          </a:xfrm>
        </p:spPr>
        <p:txBody>
          <a:bodyPr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2400" spc="-25" dirty="0">
                <a:latin typeface="Century" pitchFamily="18" charset="0"/>
                <a:cs typeface="Century"/>
              </a:rPr>
              <a:t>This  model </a:t>
            </a:r>
            <a:r>
              <a:rPr lang="en-US" sz="2400" spc="35" dirty="0">
                <a:latin typeface="Century" pitchFamily="18" charset="0"/>
                <a:cs typeface="Century"/>
              </a:rPr>
              <a:t>achieved accuracies </a:t>
            </a:r>
            <a:r>
              <a:rPr lang="en-US" sz="2400" spc="40" dirty="0">
                <a:latin typeface="Century" pitchFamily="18" charset="0"/>
                <a:cs typeface="Century"/>
              </a:rPr>
              <a:t>which </a:t>
            </a:r>
            <a:r>
              <a:rPr lang="en-US" sz="2400" spc="30" dirty="0">
                <a:latin typeface="Century" pitchFamily="18" charset="0"/>
                <a:cs typeface="Century"/>
              </a:rPr>
              <a:t>are </a:t>
            </a:r>
            <a:r>
              <a:rPr lang="en-US" sz="2400" spc="40" dirty="0">
                <a:latin typeface="Century" pitchFamily="18" charset="0"/>
                <a:cs typeface="Century"/>
              </a:rPr>
              <a:t>similar </a:t>
            </a:r>
            <a:r>
              <a:rPr lang="en-US" sz="2400" spc="25" dirty="0">
                <a:latin typeface="Century" pitchFamily="18" charset="0"/>
                <a:cs typeface="Century"/>
              </a:rPr>
              <a:t>to </a:t>
            </a:r>
            <a:r>
              <a:rPr lang="en-US" sz="2400" spc="30" dirty="0">
                <a:latin typeface="Century" pitchFamily="18" charset="0"/>
                <a:cs typeface="Century"/>
              </a:rPr>
              <a:t>the </a:t>
            </a:r>
            <a:r>
              <a:rPr lang="en-US" sz="2400" spc="55" dirty="0">
                <a:latin typeface="Century" pitchFamily="18" charset="0"/>
                <a:cs typeface="Century"/>
              </a:rPr>
              <a:t>human </a:t>
            </a:r>
            <a:r>
              <a:rPr lang="en-US" sz="2400" spc="40" dirty="0">
                <a:latin typeface="Century" pitchFamily="18" charset="0"/>
                <a:cs typeface="Century"/>
              </a:rPr>
              <a:t>ability </a:t>
            </a:r>
            <a:r>
              <a:rPr lang="en-US" sz="2400" spc="25" dirty="0">
                <a:latin typeface="Century" pitchFamily="18" charset="0"/>
                <a:cs typeface="Century"/>
              </a:rPr>
              <a:t>to </a:t>
            </a:r>
            <a:r>
              <a:rPr lang="en-US" sz="2400" spc="35" dirty="0">
                <a:latin typeface="Century" pitchFamily="18" charset="0"/>
                <a:cs typeface="Century"/>
              </a:rPr>
              <a:t>spot </a:t>
            </a:r>
            <a:r>
              <a:rPr lang="en-US" sz="2400" spc="25" dirty="0">
                <a:latin typeface="Century" pitchFamily="18" charset="0"/>
                <a:cs typeface="Century"/>
              </a:rPr>
              <a:t>fake</a:t>
            </a:r>
            <a:r>
              <a:rPr lang="en-US" sz="2400" spc="280" dirty="0">
                <a:latin typeface="Century" pitchFamily="18" charset="0"/>
                <a:cs typeface="Century"/>
              </a:rPr>
              <a:t> </a:t>
            </a:r>
            <a:r>
              <a:rPr lang="en-US" sz="2400" spc="20" dirty="0">
                <a:latin typeface="Century" pitchFamily="18" charset="0"/>
                <a:cs typeface="Century"/>
              </a:rPr>
              <a:t>news.</a:t>
            </a:r>
          </a:p>
          <a:p>
            <a:pPr marL="571500" indent="-571500">
              <a:buFont typeface="Wingdings" pitchFamily="2" charset="2"/>
              <a:buChar char="v"/>
            </a:pPr>
            <a:endParaRPr lang="en-US" sz="2400" spc="20" dirty="0">
              <a:latin typeface="Century" pitchFamily="18" charset="0"/>
              <a:cs typeface="Century"/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400" spc="35" dirty="0">
                <a:latin typeface="Century" pitchFamily="18" charset="0"/>
                <a:cs typeface="Century"/>
              </a:rPr>
              <a:t>They focused </a:t>
            </a:r>
            <a:r>
              <a:rPr lang="en-US" sz="2400" spc="40" dirty="0">
                <a:latin typeface="Century" pitchFamily="18" charset="0"/>
                <a:cs typeface="Century"/>
              </a:rPr>
              <a:t>on </a:t>
            </a:r>
            <a:r>
              <a:rPr lang="en-US" sz="2400" spc="30" dirty="0">
                <a:latin typeface="Century" pitchFamily="18" charset="0"/>
                <a:cs typeface="Century"/>
              </a:rPr>
              <a:t>the </a:t>
            </a:r>
            <a:r>
              <a:rPr lang="en-US" sz="2400" spc="45" dirty="0">
                <a:latin typeface="Century" pitchFamily="18" charset="0"/>
                <a:cs typeface="Century"/>
              </a:rPr>
              <a:t>automatic </a:t>
            </a:r>
            <a:r>
              <a:rPr lang="en-US" sz="2400" spc="40" dirty="0">
                <a:latin typeface="Century" pitchFamily="18" charset="0"/>
                <a:cs typeface="Century"/>
              </a:rPr>
              <a:t>identification </a:t>
            </a:r>
            <a:r>
              <a:rPr lang="en-US" sz="2400" spc="100" dirty="0">
                <a:latin typeface="Century" pitchFamily="18" charset="0"/>
                <a:cs typeface="Century"/>
              </a:rPr>
              <a:t>of </a:t>
            </a:r>
            <a:r>
              <a:rPr lang="en-US" sz="2400" spc="25" dirty="0">
                <a:latin typeface="Century" pitchFamily="18" charset="0"/>
                <a:cs typeface="Century"/>
              </a:rPr>
              <a:t>fake </a:t>
            </a:r>
            <a:r>
              <a:rPr lang="en-US" sz="2400" spc="40" dirty="0">
                <a:latin typeface="Century" pitchFamily="18" charset="0"/>
                <a:cs typeface="Century"/>
              </a:rPr>
              <a:t>content </a:t>
            </a:r>
            <a:r>
              <a:rPr lang="en-US" sz="2400" spc="30" dirty="0">
                <a:latin typeface="Century" pitchFamily="18" charset="0"/>
                <a:cs typeface="Century"/>
              </a:rPr>
              <a:t>in  the </a:t>
            </a:r>
            <a:r>
              <a:rPr lang="en-US" sz="2400" spc="35" dirty="0">
                <a:latin typeface="Century" pitchFamily="18" charset="0"/>
                <a:cs typeface="Century"/>
              </a:rPr>
              <a:t>online </a:t>
            </a:r>
            <a:r>
              <a:rPr lang="en-US" sz="2400" spc="20" dirty="0">
                <a:latin typeface="Century" pitchFamily="18" charset="0"/>
                <a:cs typeface="Century"/>
              </a:rPr>
              <a:t>news.</a:t>
            </a:r>
          </a:p>
          <a:p>
            <a:pPr marL="571500" indent="-571500">
              <a:buFont typeface="Wingdings" pitchFamily="2" charset="2"/>
              <a:buChar char="v"/>
            </a:pPr>
            <a:endParaRPr lang="en-US" sz="2400" spc="20" dirty="0">
              <a:latin typeface="Century" pitchFamily="18" charset="0"/>
              <a:cs typeface="Century"/>
            </a:endParaRPr>
          </a:p>
          <a:p>
            <a:pPr>
              <a:buFont typeface="Wingdings" pitchFamily="2" charset="2"/>
              <a:buChar char="v"/>
            </a:pPr>
            <a:r>
              <a:rPr lang="en-US" sz="2400" spc="45" dirty="0">
                <a:solidFill>
                  <a:srgbClr val="171615"/>
                </a:solidFill>
                <a:latin typeface="Century" pitchFamily="18" charset="0"/>
                <a:cs typeface="Century"/>
              </a:rPr>
              <a:t>   </a:t>
            </a:r>
            <a:r>
              <a:rPr lang="en-US" sz="2400" spc="45" dirty="0">
                <a:latin typeface="Century" pitchFamily="18" charset="0"/>
                <a:cs typeface="Century"/>
              </a:rPr>
              <a:t>They come up with idea of using several              linguistic   features  like  n-gram,</a:t>
            </a:r>
            <a:r>
              <a:rPr lang="en-US" sz="2400" spc="45" dirty="0">
                <a:latin typeface="Century" pitchFamily="18" charset="0"/>
              </a:rPr>
              <a:t> Syntax , readability, punctuations etc.</a:t>
            </a:r>
            <a:endParaRPr lang="en-US" sz="2400" dirty="0">
              <a:latin typeface="Century" pitchFamily="18" charset="0"/>
              <a:cs typeface="Century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14535" y="1223891"/>
            <a:ext cx="3629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4" dirty="0">
                <a:latin typeface="Arial" panose="020B0604020202020204" pitchFamily="34" charset="0"/>
                <a:cs typeface="Arial" panose="020B0604020202020204" pitchFamily="34" charset="0"/>
              </a:rPr>
              <a:t>vol. </a:t>
            </a:r>
            <a:r>
              <a:rPr lang="en-US" sz="1400" spc="19" dirty="0">
                <a:latin typeface="Arial" panose="020B0604020202020204" pitchFamily="34" charset="0"/>
                <a:cs typeface="Arial" panose="020B0604020202020204" pitchFamily="34" charset="0"/>
              </a:rPr>
              <a:t>abs/1708.07104,</a:t>
            </a:r>
            <a:r>
              <a:rPr lang="en-US" sz="1400" spc="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5" dirty="0">
                <a:latin typeface="Arial" panose="020B0604020202020204" pitchFamily="34" charset="0"/>
                <a:cs typeface="Arial" panose="020B0604020202020204" pitchFamily="34" charset="0"/>
              </a:rPr>
              <a:t>2017.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812" y="0"/>
            <a:ext cx="8975188" cy="6858000"/>
          </a:xfrm>
        </p:spPr>
        <p:txBody>
          <a:bodyPr>
            <a:normAutofit fontScale="92500" lnSpcReduction="20000"/>
          </a:bodyPr>
          <a:lstStyle/>
          <a:p>
            <a:pPr algn="l">
              <a:buFont typeface="Wingdings" pitchFamily="2" charset="2"/>
              <a:buChar char="v"/>
            </a:pPr>
            <a:endParaRPr lang="en-US" sz="1800" cap="none" spc="45" dirty="0"/>
          </a:p>
          <a:p>
            <a:pPr algn="l">
              <a:buFont typeface="Wingdings" pitchFamily="2" charset="2"/>
              <a:buChar char="v"/>
            </a:pPr>
            <a:endParaRPr lang="en-US" sz="1800" cap="none" spc="45" dirty="0"/>
          </a:p>
          <a:p>
            <a:pPr algn="l"/>
            <a:r>
              <a:rPr lang="en-US" sz="32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“Evaluating </a:t>
            </a:r>
            <a:r>
              <a:rPr lang="en-US" sz="3200" cap="none" spc="4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Machine </a:t>
            </a:r>
            <a:r>
              <a:rPr lang="en-US" sz="3200" cap="none" spc="5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Learning </a:t>
            </a:r>
            <a:r>
              <a:rPr lang="en-US" sz="32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Algorithms </a:t>
            </a:r>
            <a:r>
              <a:rPr lang="en-US" sz="3200" cap="none" spc="2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For Fake News  </a:t>
            </a:r>
            <a:r>
              <a:rPr lang="en-US" sz="3200" cap="none" spc="4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Detection” </a:t>
            </a:r>
            <a:r>
              <a:rPr lang="en-US" sz="3200" cap="none" spc="3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by  </a:t>
            </a:r>
            <a:r>
              <a:rPr lang="en-US" sz="3200" cap="none" spc="45" dirty="0" err="1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Shlok</a:t>
            </a:r>
            <a:r>
              <a:rPr lang="en-US" sz="3200" cap="none" spc="45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 </a:t>
            </a:r>
            <a:r>
              <a:rPr lang="en-US" sz="3200" cap="none" spc="30" dirty="0">
                <a:solidFill>
                  <a:srgbClr val="CC99FF"/>
                </a:solidFill>
                <a:latin typeface="Cambria Math" pitchFamily="18" charset="0"/>
                <a:ea typeface="Cambria Math" pitchFamily="18" charset="0"/>
                <a:cs typeface="Century"/>
              </a:rPr>
              <a:t>Gilda</a:t>
            </a:r>
          </a:p>
          <a:p>
            <a:pPr algn="l"/>
            <a:r>
              <a:rPr lang="en-US" sz="1200" spc="23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spc="-4" dirty="0">
                <a:latin typeface="Arial" panose="020B0604020202020204" pitchFamily="34" charset="0"/>
                <a:cs typeface="Arial" panose="020B0604020202020204" pitchFamily="34" charset="0"/>
              </a:rPr>
              <a:t>2017 </a:t>
            </a:r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IEEE 15th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Conference on </a:t>
            </a:r>
            <a:r>
              <a:rPr lang="en-US" sz="1200" spc="34" dirty="0">
                <a:latin typeface="Arial" panose="020B0604020202020204" pitchFamily="34" charset="0"/>
                <a:cs typeface="Arial" panose="020B0604020202020204" pitchFamily="34" charset="0"/>
              </a:rPr>
              <a:t>Research and Development</a:t>
            </a:r>
          </a:p>
          <a:p>
            <a:pPr algn="l"/>
            <a:endParaRPr lang="en-US" sz="1200" spc="34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800" cap="none" spc="30" dirty="0">
              <a:cs typeface="Century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cap="none" spc="45" dirty="0">
                <a:latin typeface="Century" pitchFamily="18" charset="0"/>
              </a:rPr>
              <a:t>  It is the first time idea of applying NLP concept to fake                                    news detection was  used.</a:t>
            </a:r>
          </a:p>
          <a:p>
            <a:pPr algn="l">
              <a:buFont typeface="Wingdings" pitchFamily="2" charset="2"/>
              <a:buChar char="v"/>
            </a:pPr>
            <a:endParaRPr lang="en-US" sz="2400" cap="none" spc="45" dirty="0">
              <a:latin typeface="Century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cap="none" spc="45" dirty="0">
                <a:latin typeface="Century" pitchFamily="18" charset="0"/>
              </a:rPr>
              <a:t>  He used techniques like tf-idf of bigram and PCFG.</a:t>
            </a:r>
          </a:p>
          <a:p>
            <a:pPr algn="l">
              <a:buFont typeface="Wingdings" pitchFamily="2" charset="2"/>
              <a:buChar char="v"/>
            </a:pPr>
            <a:endParaRPr lang="en-US" sz="2400" cap="none" spc="45" dirty="0">
              <a:latin typeface="Century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cap="none" spc="45" dirty="0">
                <a:latin typeface="Century" pitchFamily="18" charset="0"/>
              </a:rPr>
              <a:t>  He tested the database on multiple classification        algorithms like Random Forest, Gradient Boosting, SVM, Stochastic Gradient Descent etc.</a:t>
            </a:r>
          </a:p>
          <a:p>
            <a:pPr algn="l">
              <a:buFont typeface="Wingdings" pitchFamily="2" charset="2"/>
              <a:buChar char="v"/>
            </a:pPr>
            <a:endParaRPr lang="en-US" sz="2400" cap="none" spc="45" dirty="0">
              <a:latin typeface="Century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cap="none" spc="45" dirty="0">
                <a:latin typeface="Century" pitchFamily="18" charset="0"/>
              </a:rPr>
              <a:t>  He come up with Stochastic Gradient Descent model having an  accuracy of 77.2%.</a:t>
            </a:r>
          </a:p>
          <a:p>
            <a:pPr algn="l"/>
            <a:endParaRPr lang="en-US" sz="1800" spc="45" dirty="0"/>
          </a:p>
          <a:p>
            <a:pPr algn="l"/>
            <a:endParaRPr lang="en-US" sz="1800" spc="45" dirty="0">
              <a:latin typeface="Century"/>
            </a:endParaRPr>
          </a:p>
          <a:p>
            <a:pPr algn="l">
              <a:buFont typeface="Wingdings" pitchFamily="2" charset="2"/>
              <a:buChar char="v"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564269">
            <a:off x="-46734" y="573852"/>
            <a:ext cx="42291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0"/>
            <a:ext cx="4368800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72584">
            <a:off x="277928" y="2844611"/>
            <a:ext cx="2600325" cy="3837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9" name="Picture 5" descr="C:\Users\ACER\Desktop\news10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719441">
            <a:off x="3448038" y="1053220"/>
            <a:ext cx="2540041" cy="5537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460434">
            <a:off x="6096000" y="1143000"/>
            <a:ext cx="2676525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50483"/>
            <a:ext cx="4865712" cy="38075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351693" y="1530004"/>
            <a:ext cx="4801796" cy="3581869"/>
          </a:xfrm>
        </p:spPr>
        <p:txBody>
          <a:bodyPr>
            <a:normAutofit lnSpcReduction="10000"/>
          </a:bodyPr>
          <a:lstStyle/>
          <a:p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100" spc="60" dirty="0"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en-US" sz="2100" spc="38" dirty="0">
                <a:latin typeface="Arial" panose="020B0604020202020204" pitchFamily="34" charset="0"/>
                <a:cs typeface="Arial" panose="020B0604020202020204" pitchFamily="34" charset="0"/>
              </a:rPr>
              <a:t>objectives </a:t>
            </a:r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2100" spc="4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2100" spc="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spc="45" dirty="0">
                <a:latin typeface="Arial" panose="020B0604020202020204" pitchFamily="34" charset="0"/>
                <a:cs typeface="Arial" panose="020B0604020202020204" pitchFamily="34" charset="0"/>
              </a:rPr>
              <a:t>are: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165" indent="-88583">
              <a:spcBef>
                <a:spcPts val="131"/>
              </a:spcBef>
              <a:buFont typeface="Wingdings" pitchFamily="2" charset="2"/>
              <a:buChar char="Ø"/>
              <a:tabLst>
                <a:tab pos="177641" algn="l"/>
              </a:tabLst>
            </a:pPr>
            <a:r>
              <a:rPr lang="en-US" sz="2100" spc="19" dirty="0">
                <a:latin typeface="Arial" panose="020B0604020202020204" pitchFamily="34" charset="0"/>
                <a:cs typeface="Arial" panose="020B0604020202020204" pitchFamily="34" charset="0"/>
              </a:rPr>
              <a:t>   To </a:t>
            </a:r>
            <a:r>
              <a:rPr lang="en-US" sz="2100" spc="34" dirty="0"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sz="2100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100" spc="3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2100" spc="26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100" spc="49" dirty="0">
                <a:latin typeface="Arial" panose="020B0604020202020204" pitchFamily="34" charset="0"/>
                <a:cs typeface="Arial" panose="020B0604020202020204" pitchFamily="34" charset="0"/>
              </a:rPr>
              <a:t>accurately     </a:t>
            </a:r>
            <a:r>
              <a:rPr lang="en-US" sz="2100" spc="45" dirty="0">
                <a:latin typeface="Arial" panose="020B0604020202020204" pitchFamily="34" charset="0"/>
                <a:cs typeface="Arial" panose="020B0604020202020204" pitchFamily="34" charset="0"/>
              </a:rPr>
              <a:t>classify </a:t>
            </a:r>
            <a:r>
              <a:rPr lang="en-US" sz="2100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100" spc="30" dirty="0">
                <a:latin typeface="Arial" panose="020B0604020202020204" pitchFamily="34" charset="0"/>
                <a:cs typeface="Arial" panose="020B0604020202020204" pitchFamily="34" charset="0"/>
              </a:rPr>
              <a:t>piece </a:t>
            </a:r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100" spc="26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100" spc="79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en-US" sz="2100" spc="3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100" spc="1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FAKE.</a:t>
            </a:r>
          </a:p>
          <a:p>
            <a:pPr marL="431483" indent="-342900">
              <a:spcBef>
                <a:spcPts val="131"/>
              </a:spcBef>
              <a:buFont typeface="Arial" pitchFamily="34" charset="0"/>
              <a:buChar char="•"/>
              <a:tabLst>
                <a:tab pos="177641" algn="l"/>
              </a:tabLst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165" indent="-88583">
              <a:spcBef>
                <a:spcPts val="135"/>
              </a:spcBef>
              <a:buFont typeface="Wingdings" pitchFamily="2" charset="2"/>
              <a:buChar char="Ø"/>
              <a:tabLst>
                <a:tab pos="177641" algn="l"/>
              </a:tabLst>
            </a:pPr>
            <a:r>
              <a:rPr lang="en-US" sz="2100" spc="19" dirty="0">
                <a:latin typeface="Arial" panose="020B0604020202020204" pitchFamily="34" charset="0"/>
                <a:cs typeface="Arial" panose="020B0604020202020204" pitchFamily="34" charset="0"/>
              </a:rPr>
              <a:t>   To </a:t>
            </a:r>
            <a:r>
              <a:rPr lang="en-US" sz="2100" spc="38" dirty="0"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en-US" sz="2100" spc="41" dirty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2100" spc="45" dirty="0"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100" spc="26" dirty="0">
                <a:latin typeface="Arial" panose="020B0604020202020204" pitchFamily="34" charset="0"/>
                <a:cs typeface="Arial" panose="020B0604020202020204" pitchFamily="34" charset="0"/>
              </a:rPr>
              <a:t>to  </a:t>
            </a:r>
            <a:r>
              <a:rPr lang="en-US" sz="2100" spc="53" dirty="0"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sz="2100" spc="75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100" spc="26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z="2100" spc="34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100" spc="41" dirty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sz="2100" spc="3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100" spc="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spc="45" dirty="0">
                <a:latin typeface="Arial" panose="020B0604020202020204" pitchFamily="34" charset="0"/>
                <a:cs typeface="Arial" panose="020B0604020202020204" pitchFamily="34" charset="0"/>
              </a:rPr>
              <a:t>true.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1"/>
              </a:spcBef>
              <a:buClr>
                <a:srgbClr val="171615"/>
              </a:buClr>
              <a:buFont typeface="Palatino Linotype"/>
              <a:buChar char="*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371600"/>
            <a:ext cx="3810000" cy="3276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304800" y="457200"/>
            <a:ext cx="4191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OBJECTIVE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07" y="1097205"/>
            <a:ext cx="2949178" cy="501805"/>
          </a:xfrm>
        </p:spPr>
        <p:txBody>
          <a:bodyPr>
            <a:noAutofit/>
          </a:bodyPr>
          <a:lstStyle/>
          <a:p>
            <a:r>
              <a:rPr lang="en-US" sz="3600" b="1" cap="none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+mn-lt"/>
              </a:rPr>
              <a:t>SIGNIFICANCE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39151" y="1835770"/>
            <a:ext cx="4241853" cy="4818248"/>
          </a:xfrm>
        </p:spPr>
        <p:txBody>
          <a:bodyPr>
            <a:norm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Misinformation and falsehood of health news in social media constitute a potential threat to the public health.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Necessary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people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distinguish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15" dirty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real  news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that comes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en-US" sz="2000" spc="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media.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fake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news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there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a chance </a:t>
            </a:r>
            <a:r>
              <a:rPr lang="en-US" sz="20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serious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violence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leads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lack </a:t>
            </a:r>
            <a:r>
              <a:rPr lang="en-US" sz="20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spc="30" dirty="0">
                <a:latin typeface="Arial" panose="020B0604020202020204" pitchFamily="34" charset="0"/>
                <a:cs typeface="Arial" panose="020B0604020202020204" pitchFamily="34" charset="0"/>
              </a:rPr>
              <a:t>peace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in the 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society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and sometimes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leads </a:t>
            </a:r>
            <a:r>
              <a:rPr lang="en-US" sz="2000" spc="19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26" dirty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growth </a:t>
            </a:r>
            <a:r>
              <a:rPr lang="en-US" sz="2000" spc="7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spc="23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spc="34" dirty="0"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838200"/>
            <a:ext cx="4495800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4861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